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56" r:id="rId3"/>
    <p:sldId id="258" r:id="rId4"/>
    <p:sldId id="259" r:id="rId5"/>
    <p:sldId id="263" r:id="rId6"/>
    <p:sldId id="264" r:id="rId7"/>
    <p:sldId id="265" r:id="rId8"/>
    <p:sldId id="266" r:id="rId9"/>
    <p:sldId id="267" r:id="rId10"/>
    <p:sldId id="268" r:id="rId11"/>
    <p:sldId id="260" r:id="rId12"/>
    <p:sldId id="270" r:id="rId13"/>
    <p:sldId id="261" r:id="rId14"/>
    <p:sldId id="269" r:id="rId15"/>
    <p:sldId id="262" r:id="rId16"/>
    <p:sldId id="288" r:id="rId17"/>
    <p:sldId id="289" r:id="rId18"/>
    <p:sldId id="271" r:id="rId19"/>
    <p:sldId id="291" r:id="rId20"/>
    <p:sldId id="292" r:id="rId21"/>
    <p:sldId id="290" r:id="rId22"/>
    <p:sldId id="28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9"/>
    <a:srgbClr val="6A6A6A"/>
    <a:srgbClr val="01C094"/>
    <a:srgbClr val="03715B"/>
    <a:srgbClr val="17EE0C"/>
    <a:srgbClr val="ADBACA"/>
    <a:srgbClr val="D66212"/>
    <a:srgbClr val="9664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97" d="100"/>
          <a:sy n="97" d="100"/>
        </p:scale>
        <p:origin x="78"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84E7E-93B6-46D7-AD88-AFC67BD7A068}" type="datetimeFigureOut">
              <a:rPr lang="en-US" smtClean="0"/>
              <a:t>3/31/2020</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D76A67-A261-4F41-B505-FB7C1AF9BB92}" type="slidenum">
              <a:rPr lang="en-US" smtClean="0"/>
              <a:t>‹#›</a:t>
            </a:fld>
            <a:endParaRPr lang="en-US"/>
          </a:p>
        </p:txBody>
      </p:sp>
    </p:spTree>
    <p:extLst>
      <p:ext uri="{BB962C8B-B14F-4D97-AF65-F5344CB8AC3E}">
        <p14:creationId xmlns:p14="http://schemas.microsoft.com/office/powerpoint/2010/main" val="2276262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a:t>
            </a:fld>
            <a:endParaRPr lang="en-US"/>
          </a:p>
        </p:txBody>
      </p:sp>
    </p:spTree>
    <p:extLst>
      <p:ext uri="{BB962C8B-B14F-4D97-AF65-F5344CB8AC3E}">
        <p14:creationId xmlns:p14="http://schemas.microsoft.com/office/powerpoint/2010/main" val="602859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10</a:t>
            </a:fld>
            <a:endParaRPr lang="en-US"/>
          </a:p>
        </p:txBody>
      </p:sp>
    </p:spTree>
    <p:extLst>
      <p:ext uri="{BB962C8B-B14F-4D97-AF65-F5344CB8AC3E}">
        <p14:creationId xmlns:p14="http://schemas.microsoft.com/office/powerpoint/2010/main" val="753178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11</a:t>
            </a:fld>
            <a:endParaRPr lang="en-US"/>
          </a:p>
        </p:txBody>
      </p:sp>
    </p:spTree>
    <p:extLst>
      <p:ext uri="{BB962C8B-B14F-4D97-AF65-F5344CB8AC3E}">
        <p14:creationId xmlns:p14="http://schemas.microsoft.com/office/powerpoint/2010/main" val="3963545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12</a:t>
            </a:fld>
            <a:endParaRPr lang="en-US"/>
          </a:p>
        </p:txBody>
      </p:sp>
    </p:spTree>
    <p:extLst>
      <p:ext uri="{BB962C8B-B14F-4D97-AF65-F5344CB8AC3E}">
        <p14:creationId xmlns:p14="http://schemas.microsoft.com/office/powerpoint/2010/main" val="781933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13</a:t>
            </a:fld>
            <a:endParaRPr lang="en-US"/>
          </a:p>
        </p:txBody>
      </p:sp>
    </p:spTree>
    <p:extLst>
      <p:ext uri="{BB962C8B-B14F-4D97-AF65-F5344CB8AC3E}">
        <p14:creationId xmlns:p14="http://schemas.microsoft.com/office/powerpoint/2010/main" val="3366078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14</a:t>
            </a:fld>
            <a:endParaRPr lang="en-US"/>
          </a:p>
        </p:txBody>
      </p:sp>
    </p:spTree>
    <p:extLst>
      <p:ext uri="{BB962C8B-B14F-4D97-AF65-F5344CB8AC3E}">
        <p14:creationId xmlns:p14="http://schemas.microsoft.com/office/powerpoint/2010/main" val="3313220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15</a:t>
            </a:fld>
            <a:endParaRPr lang="en-US"/>
          </a:p>
        </p:txBody>
      </p:sp>
    </p:spTree>
    <p:extLst>
      <p:ext uri="{BB962C8B-B14F-4D97-AF65-F5344CB8AC3E}">
        <p14:creationId xmlns:p14="http://schemas.microsoft.com/office/powerpoint/2010/main" val="1494184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16</a:t>
            </a:fld>
            <a:endParaRPr lang="en-US"/>
          </a:p>
        </p:txBody>
      </p:sp>
    </p:spTree>
    <p:extLst>
      <p:ext uri="{BB962C8B-B14F-4D97-AF65-F5344CB8AC3E}">
        <p14:creationId xmlns:p14="http://schemas.microsoft.com/office/powerpoint/2010/main" val="2512354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17</a:t>
            </a:fld>
            <a:endParaRPr lang="en-US"/>
          </a:p>
        </p:txBody>
      </p:sp>
    </p:spTree>
    <p:extLst>
      <p:ext uri="{BB962C8B-B14F-4D97-AF65-F5344CB8AC3E}">
        <p14:creationId xmlns:p14="http://schemas.microsoft.com/office/powerpoint/2010/main" val="3712075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18</a:t>
            </a:fld>
            <a:endParaRPr lang="en-US"/>
          </a:p>
        </p:txBody>
      </p:sp>
    </p:spTree>
    <p:extLst>
      <p:ext uri="{BB962C8B-B14F-4D97-AF65-F5344CB8AC3E}">
        <p14:creationId xmlns:p14="http://schemas.microsoft.com/office/powerpoint/2010/main" val="2369771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19</a:t>
            </a:fld>
            <a:endParaRPr lang="en-US"/>
          </a:p>
        </p:txBody>
      </p:sp>
    </p:spTree>
    <p:extLst>
      <p:ext uri="{BB962C8B-B14F-4D97-AF65-F5344CB8AC3E}">
        <p14:creationId xmlns:p14="http://schemas.microsoft.com/office/powerpoint/2010/main" val="2146000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2</a:t>
            </a:fld>
            <a:endParaRPr lang="en-US"/>
          </a:p>
        </p:txBody>
      </p:sp>
    </p:spTree>
    <p:extLst>
      <p:ext uri="{BB962C8B-B14F-4D97-AF65-F5344CB8AC3E}">
        <p14:creationId xmlns:p14="http://schemas.microsoft.com/office/powerpoint/2010/main" val="1212393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21</a:t>
            </a:fld>
            <a:endParaRPr lang="en-US"/>
          </a:p>
        </p:txBody>
      </p:sp>
    </p:spTree>
    <p:extLst>
      <p:ext uri="{BB962C8B-B14F-4D97-AF65-F5344CB8AC3E}">
        <p14:creationId xmlns:p14="http://schemas.microsoft.com/office/powerpoint/2010/main" val="823091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22</a:t>
            </a:fld>
            <a:endParaRPr lang="en-US"/>
          </a:p>
        </p:txBody>
      </p:sp>
    </p:spTree>
    <p:extLst>
      <p:ext uri="{BB962C8B-B14F-4D97-AF65-F5344CB8AC3E}">
        <p14:creationId xmlns:p14="http://schemas.microsoft.com/office/powerpoint/2010/main" val="349468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3</a:t>
            </a:fld>
            <a:endParaRPr lang="en-US"/>
          </a:p>
        </p:txBody>
      </p:sp>
    </p:spTree>
    <p:extLst>
      <p:ext uri="{BB962C8B-B14F-4D97-AF65-F5344CB8AC3E}">
        <p14:creationId xmlns:p14="http://schemas.microsoft.com/office/powerpoint/2010/main" val="4264557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4</a:t>
            </a:fld>
            <a:endParaRPr lang="en-US"/>
          </a:p>
        </p:txBody>
      </p:sp>
    </p:spTree>
    <p:extLst>
      <p:ext uri="{BB962C8B-B14F-4D97-AF65-F5344CB8AC3E}">
        <p14:creationId xmlns:p14="http://schemas.microsoft.com/office/powerpoint/2010/main" val="3504740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5</a:t>
            </a:fld>
            <a:endParaRPr lang="en-US"/>
          </a:p>
        </p:txBody>
      </p:sp>
    </p:spTree>
    <p:extLst>
      <p:ext uri="{BB962C8B-B14F-4D97-AF65-F5344CB8AC3E}">
        <p14:creationId xmlns:p14="http://schemas.microsoft.com/office/powerpoint/2010/main" val="3290373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6</a:t>
            </a:fld>
            <a:endParaRPr lang="en-US"/>
          </a:p>
        </p:txBody>
      </p:sp>
    </p:spTree>
    <p:extLst>
      <p:ext uri="{BB962C8B-B14F-4D97-AF65-F5344CB8AC3E}">
        <p14:creationId xmlns:p14="http://schemas.microsoft.com/office/powerpoint/2010/main" val="2487730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7</a:t>
            </a:fld>
            <a:endParaRPr lang="en-US"/>
          </a:p>
        </p:txBody>
      </p:sp>
    </p:spTree>
    <p:extLst>
      <p:ext uri="{BB962C8B-B14F-4D97-AF65-F5344CB8AC3E}">
        <p14:creationId xmlns:p14="http://schemas.microsoft.com/office/powerpoint/2010/main" val="1094516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8</a:t>
            </a:fld>
            <a:endParaRPr lang="en-US"/>
          </a:p>
        </p:txBody>
      </p:sp>
    </p:spTree>
    <p:extLst>
      <p:ext uri="{BB962C8B-B14F-4D97-AF65-F5344CB8AC3E}">
        <p14:creationId xmlns:p14="http://schemas.microsoft.com/office/powerpoint/2010/main" val="1948948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9</a:t>
            </a:fld>
            <a:endParaRPr lang="en-US"/>
          </a:p>
        </p:txBody>
      </p:sp>
    </p:spTree>
    <p:extLst>
      <p:ext uri="{BB962C8B-B14F-4D97-AF65-F5344CB8AC3E}">
        <p14:creationId xmlns:p14="http://schemas.microsoft.com/office/powerpoint/2010/main" val="1980226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49F5D-E7CE-4727-B9DE-B433D4E41FF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E32D86DC-2B94-419B-8AD9-8BBCDCAAA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BFC01025-A778-46B0-A068-DAC91C906A7C}"/>
              </a:ext>
            </a:extLst>
          </p:cNvPr>
          <p:cNvSpPr>
            <a:spLocks noGrp="1"/>
          </p:cNvSpPr>
          <p:nvPr>
            <p:ph type="dt" sz="half" idx="10"/>
          </p:nvPr>
        </p:nvSpPr>
        <p:spPr/>
        <p:txBody>
          <a:bodyPr/>
          <a:lstStyle/>
          <a:p>
            <a:fld id="{32F9DE69-BC8D-452A-9BB7-38071D928C32}" type="datetimeFigureOut">
              <a:rPr lang="en-US" smtClean="0"/>
              <a:t>3/31/2020</a:t>
            </a:fld>
            <a:endParaRPr lang="en-US"/>
          </a:p>
        </p:txBody>
      </p:sp>
      <p:sp>
        <p:nvSpPr>
          <p:cNvPr id="5" name="页脚占位符 4">
            <a:extLst>
              <a:ext uri="{FF2B5EF4-FFF2-40B4-BE49-F238E27FC236}">
                <a16:creationId xmlns:a16="http://schemas.microsoft.com/office/drawing/2014/main" id="{1C23FF67-EA45-4146-82D2-BFA2166A0C73}"/>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FF4E52FF-E42F-49D2-9684-BC936F622E7E}"/>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246392613"/>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17E59C-1396-4FEF-B6C8-BEAECA91E5D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555FB867-6D55-4F65-83D5-1AA9018F5CD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6041FE45-68EA-4AE0-9179-E8339C81E4F1}"/>
              </a:ext>
            </a:extLst>
          </p:cNvPr>
          <p:cNvSpPr>
            <a:spLocks noGrp="1"/>
          </p:cNvSpPr>
          <p:nvPr>
            <p:ph type="dt" sz="half" idx="10"/>
          </p:nvPr>
        </p:nvSpPr>
        <p:spPr/>
        <p:txBody>
          <a:bodyPr/>
          <a:lstStyle/>
          <a:p>
            <a:fld id="{32F9DE69-BC8D-452A-9BB7-38071D928C32}" type="datetimeFigureOut">
              <a:rPr lang="en-US" smtClean="0"/>
              <a:t>3/31/2020</a:t>
            </a:fld>
            <a:endParaRPr lang="en-US"/>
          </a:p>
        </p:txBody>
      </p:sp>
      <p:sp>
        <p:nvSpPr>
          <p:cNvPr id="5" name="页脚占位符 4">
            <a:extLst>
              <a:ext uri="{FF2B5EF4-FFF2-40B4-BE49-F238E27FC236}">
                <a16:creationId xmlns:a16="http://schemas.microsoft.com/office/drawing/2014/main" id="{5AD83E02-FD85-4258-9055-9B1157652E05}"/>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DFDA5D8-F5AA-47F3-B2EA-DDFFA3096E5F}"/>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98198932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F86E22-F1DE-41C0-9362-A44E5E6528B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6640CE2-D1AE-4462-95A5-2CD07236A29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1456705C-85BC-465F-ACE6-154259F6C90E}"/>
              </a:ext>
            </a:extLst>
          </p:cNvPr>
          <p:cNvSpPr>
            <a:spLocks noGrp="1"/>
          </p:cNvSpPr>
          <p:nvPr>
            <p:ph type="dt" sz="half" idx="10"/>
          </p:nvPr>
        </p:nvSpPr>
        <p:spPr/>
        <p:txBody>
          <a:bodyPr/>
          <a:lstStyle/>
          <a:p>
            <a:fld id="{32F9DE69-BC8D-452A-9BB7-38071D928C32}" type="datetimeFigureOut">
              <a:rPr lang="en-US" smtClean="0"/>
              <a:t>3/31/2020</a:t>
            </a:fld>
            <a:endParaRPr lang="en-US"/>
          </a:p>
        </p:txBody>
      </p:sp>
      <p:sp>
        <p:nvSpPr>
          <p:cNvPr id="5" name="页脚占位符 4">
            <a:extLst>
              <a:ext uri="{FF2B5EF4-FFF2-40B4-BE49-F238E27FC236}">
                <a16:creationId xmlns:a16="http://schemas.microsoft.com/office/drawing/2014/main" id="{7DA2B4B0-216B-4E0B-98B9-69A4D98D5228}"/>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A5EF806A-9EA8-4459-8B74-2011C73B5EBC}"/>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41580803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5C3AB-6F3D-49E6-8DB7-9357CCDE84BA}"/>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372E3626-C4BC-471E-8AC1-447CA76687D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9CB3AF3-A5A1-424F-87C9-0A21B36202F0}"/>
              </a:ext>
            </a:extLst>
          </p:cNvPr>
          <p:cNvSpPr>
            <a:spLocks noGrp="1"/>
          </p:cNvSpPr>
          <p:nvPr>
            <p:ph type="dt" sz="half" idx="10"/>
          </p:nvPr>
        </p:nvSpPr>
        <p:spPr/>
        <p:txBody>
          <a:bodyPr/>
          <a:lstStyle/>
          <a:p>
            <a:fld id="{32F9DE69-BC8D-452A-9BB7-38071D928C32}" type="datetimeFigureOut">
              <a:rPr lang="en-US" smtClean="0"/>
              <a:t>3/31/2020</a:t>
            </a:fld>
            <a:endParaRPr lang="en-US"/>
          </a:p>
        </p:txBody>
      </p:sp>
      <p:sp>
        <p:nvSpPr>
          <p:cNvPr id="5" name="页脚占位符 4">
            <a:extLst>
              <a:ext uri="{FF2B5EF4-FFF2-40B4-BE49-F238E27FC236}">
                <a16:creationId xmlns:a16="http://schemas.microsoft.com/office/drawing/2014/main" id="{495BBD19-5551-4009-B46A-AB6B3C27A74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C136401-4914-4555-B653-8C416C4A149D}"/>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899319188"/>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3F492A-CB13-449E-A222-751096246CF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FB7A47CE-5059-483F-8144-2A396392B1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29235F4-93B6-451F-B75E-08DE21512A5D}"/>
              </a:ext>
            </a:extLst>
          </p:cNvPr>
          <p:cNvSpPr>
            <a:spLocks noGrp="1"/>
          </p:cNvSpPr>
          <p:nvPr>
            <p:ph type="dt" sz="half" idx="10"/>
          </p:nvPr>
        </p:nvSpPr>
        <p:spPr/>
        <p:txBody>
          <a:bodyPr/>
          <a:lstStyle/>
          <a:p>
            <a:fld id="{32F9DE69-BC8D-452A-9BB7-38071D928C32}" type="datetimeFigureOut">
              <a:rPr lang="en-US" smtClean="0"/>
              <a:t>3/31/2020</a:t>
            </a:fld>
            <a:endParaRPr lang="en-US"/>
          </a:p>
        </p:txBody>
      </p:sp>
      <p:sp>
        <p:nvSpPr>
          <p:cNvPr id="5" name="页脚占位符 4">
            <a:extLst>
              <a:ext uri="{FF2B5EF4-FFF2-40B4-BE49-F238E27FC236}">
                <a16:creationId xmlns:a16="http://schemas.microsoft.com/office/drawing/2014/main" id="{4F7101A0-03A9-4940-BC27-F92331B41252}"/>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6F90527-E797-45B5-83E2-65E70CC52129}"/>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228819867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5C93E-BB4D-41BC-B006-BD8D45457E0E}"/>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2EEB03A-6ACE-489B-823B-A2FFDFBF452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DE463F84-0C2A-4FE4-B5A0-1368F945D15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6B860B86-C8A3-485E-9CF8-E4C8341F0ED8}"/>
              </a:ext>
            </a:extLst>
          </p:cNvPr>
          <p:cNvSpPr>
            <a:spLocks noGrp="1"/>
          </p:cNvSpPr>
          <p:nvPr>
            <p:ph type="dt" sz="half" idx="10"/>
          </p:nvPr>
        </p:nvSpPr>
        <p:spPr/>
        <p:txBody>
          <a:bodyPr/>
          <a:lstStyle/>
          <a:p>
            <a:fld id="{32F9DE69-BC8D-452A-9BB7-38071D928C32}" type="datetimeFigureOut">
              <a:rPr lang="en-US" smtClean="0"/>
              <a:t>3/31/2020</a:t>
            </a:fld>
            <a:endParaRPr lang="en-US"/>
          </a:p>
        </p:txBody>
      </p:sp>
      <p:sp>
        <p:nvSpPr>
          <p:cNvPr id="6" name="页脚占位符 5">
            <a:extLst>
              <a:ext uri="{FF2B5EF4-FFF2-40B4-BE49-F238E27FC236}">
                <a16:creationId xmlns:a16="http://schemas.microsoft.com/office/drawing/2014/main" id="{54EA2883-CE3F-4ACA-A27F-B64A45B1BC31}"/>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F82CE18-58D8-47EC-A195-5ACE09E58A2A}"/>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4245257208"/>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DDCF0-848A-4651-83B8-71E8F6E9B8D2}"/>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BA48459C-CFEB-4D83-8EBD-CA5ABB8176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DBE8E3-B864-4EA4-8226-9EEE8E70AF7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E3DD5CFC-5328-4EC8-B895-DFA465F4F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E583F38-1350-4DE3-B060-8CC58EBD45B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FF4427F3-EEDE-444B-B986-6600F65BBDB3}"/>
              </a:ext>
            </a:extLst>
          </p:cNvPr>
          <p:cNvSpPr>
            <a:spLocks noGrp="1"/>
          </p:cNvSpPr>
          <p:nvPr>
            <p:ph type="dt" sz="half" idx="10"/>
          </p:nvPr>
        </p:nvSpPr>
        <p:spPr/>
        <p:txBody>
          <a:bodyPr/>
          <a:lstStyle/>
          <a:p>
            <a:fld id="{32F9DE69-BC8D-452A-9BB7-38071D928C32}" type="datetimeFigureOut">
              <a:rPr lang="en-US" smtClean="0"/>
              <a:t>3/31/2020</a:t>
            </a:fld>
            <a:endParaRPr lang="en-US"/>
          </a:p>
        </p:txBody>
      </p:sp>
      <p:sp>
        <p:nvSpPr>
          <p:cNvPr id="8" name="页脚占位符 7">
            <a:extLst>
              <a:ext uri="{FF2B5EF4-FFF2-40B4-BE49-F238E27FC236}">
                <a16:creationId xmlns:a16="http://schemas.microsoft.com/office/drawing/2014/main" id="{5DA8FA91-B8BC-4106-895E-EFDC0349FBE2}"/>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B7765B48-4081-4987-B553-82DB362C66C5}"/>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25336993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FBAE1A-815C-4758-B9EA-B6567D6238C1}"/>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1EE06B0C-513D-43F9-8385-2548CCED10EE}"/>
              </a:ext>
            </a:extLst>
          </p:cNvPr>
          <p:cNvSpPr>
            <a:spLocks noGrp="1"/>
          </p:cNvSpPr>
          <p:nvPr>
            <p:ph type="dt" sz="half" idx="10"/>
          </p:nvPr>
        </p:nvSpPr>
        <p:spPr/>
        <p:txBody>
          <a:bodyPr/>
          <a:lstStyle/>
          <a:p>
            <a:fld id="{32F9DE69-BC8D-452A-9BB7-38071D928C32}" type="datetimeFigureOut">
              <a:rPr lang="en-US" smtClean="0"/>
              <a:t>3/31/2020</a:t>
            </a:fld>
            <a:endParaRPr lang="en-US"/>
          </a:p>
        </p:txBody>
      </p:sp>
      <p:sp>
        <p:nvSpPr>
          <p:cNvPr id="4" name="页脚占位符 3">
            <a:extLst>
              <a:ext uri="{FF2B5EF4-FFF2-40B4-BE49-F238E27FC236}">
                <a16:creationId xmlns:a16="http://schemas.microsoft.com/office/drawing/2014/main" id="{0BE95AB4-E74F-4EBA-B439-F422CDC0FF09}"/>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692A211C-4A0E-4F38-BBDE-574740D2ABCB}"/>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647174134"/>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92B1797-93C6-468B-A2FB-4D0E87E79140}"/>
              </a:ext>
            </a:extLst>
          </p:cNvPr>
          <p:cNvSpPr>
            <a:spLocks noGrp="1"/>
          </p:cNvSpPr>
          <p:nvPr>
            <p:ph type="dt" sz="half" idx="10"/>
          </p:nvPr>
        </p:nvSpPr>
        <p:spPr/>
        <p:txBody>
          <a:bodyPr/>
          <a:lstStyle/>
          <a:p>
            <a:fld id="{32F9DE69-BC8D-452A-9BB7-38071D928C32}" type="datetimeFigureOut">
              <a:rPr lang="en-US" smtClean="0"/>
              <a:t>3/31/2020</a:t>
            </a:fld>
            <a:endParaRPr lang="en-US"/>
          </a:p>
        </p:txBody>
      </p:sp>
      <p:sp>
        <p:nvSpPr>
          <p:cNvPr id="3" name="页脚占位符 2">
            <a:extLst>
              <a:ext uri="{FF2B5EF4-FFF2-40B4-BE49-F238E27FC236}">
                <a16:creationId xmlns:a16="http://schemas.microsoft.com/office/drawing/2014/main" id="{D8127248-A45A-4294-BB72-6394B02A25CE}"/>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89D60D61-4027-4CDA-ADAD-4F0F0ADC7E74}"/>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68028952"/>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BEF9DE-B0C7-4867-9FE0-6D1D318FF1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3EDAB985-59C9-4F9E-998E-1F9F16A579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AE11A760-22F1-47EA-B0F6-4A0ABD0076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188B95-56BF-4DAD-9EC4-1F80F341B482}"/>
              </a:ext>
            </a:extLst>
          </p:cNvPr>
          <p:cNvSpPr>
            <a:spLocks noGrp="1"/>
          </p:cNvSpPr>
          <p:nvPr>
            <p:ph type="dt" sz="half" idx="10"/>
          </p:nvPr>
        </p:nvSpPr>
        <p:spPr/>
        <p:txBody>
          <a:bodyPr/>
          <a:lstStyle/>
          <a:p>
            <a:fld id="{32F9DE69-BC8D-452A-9BB7-38071D928C32}" type="datetimeFigureOut">
              <a:rPr lang="en-US" smtClean="0"/>
              <a:t>3/31/2020</a:t>
            </a:fld>
            <a:endParaRPr lang="en-US"/>
          </a:p>
        </p:txBody>
      </p:sp>
      <p:sp>
        <p:nvSpPr>
          <p:cNvPr id="6" name="页脚占位符 5">
            <a:extLst>
              <a:ext uri="{FF2B5EF4-FFF2-40B4-BE49-F238E27FC236}">
                <a16:creationId xmlns:a16="http://schemas.microsoft.com/office/drawing/2014/main" id="{C647B0C1-EE22-40E5-B02F-533AC5F76831}"/>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F8B94982-F3C2-47EB-9EEC-49BEC90E02F3}"/>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807136127"/>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CE8E6-BC3C-48FE-A800-BE91710719E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E7C3F0BD-32E2-4A14-9D71-417F0B12E4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DA8C6C0C-EAE4-4BE8-B179-CDF26F09AA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D2718CB-ABAF-4148-BA93-F224BE8BC28E}"/>
              </a:ext>
            </a:extLst>
          </p:cNvPr>
          <p:cNvSpPr>
            <a:spLocks noGrp="1"/>
          </p:cNvSpPr>
          <p:nvPr>
            <p:ph type="dt" sz="half" idx="10"/>
          </p:nvPr>
        </p:nvSpPr>
        <p:spPr/>
        <p:txBody>
          <a:bodyPr/>
          <a:lstStyle/>
          <a:p>
            <a:fld id="{32F9DE69-BC8D-452A-9BB7-38071D928C32}" type="datetimeFigureOut">
              <a:rPr lang="en-US" smtClean="0"/>
              <a:t>3/31/2020</a:t>
            </a:fld>
            <a:endParaRPr lang="en-US"/>
          </a:p>
        </p:txBody>
      </p:sp>
      <p:sp>
        <p:nvSpPr>
          <p:cNvPr id="6" name="页脚占位符 5">
            <a:extLst>
              <a:ext uri="{FF2B5EF4-FFF2-40B4-BE49-F238E27FC236}">
                <a16:creationId xmlns:a16="http://schemas.microsoft.com/office/drawing/2014/main" id="{2A855CDB-75E0-45E2-A0D3-4982557D34C5}"/>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34F11A86-701F-4DE7-BF5F-925FB486FFDE}"/>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553330619"/>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63000">
              <a:schemeClr val="accent1">
                <a:lumMod val="20000"/>
                <a:lumOff val="80000"/>
              </a:schemeClr>
            </a:gs>
            <a:gs pos="83000">
              <a:schemeClr val="accent1">
                <a:lumMod val="20000"/>
                <a:lumOff val="80000"/>
              </a:schemeClr>
            </a:gs>
            <a:gs pos="100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70AA586-5635-4159-A201-5C4CB5F0B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9213EB63-0556-4935-AC04-D3888657F9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3BACA52D-A4F2-41A6-9394-C98A36193B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F9DE69-BC8D-452A-9BB7-38071D928C32}" type="datetimeFigureOut">
              <a:rPr lang="en-US" smtClean="0"/>
              <a:t>3/31/2020</a:t>
            </a:fld>
            <a:endParaRPr lang="en-US"/>
          </a:p>
        </p:txBody>
      </p:sp>
      <p:sp>
        <p:nvSpPr>
          <p:cNvPr id="5" name="页脚占位符 4">
            <a:extLst>
              <a:ext uri="{FF2B5EF4-FFF2-40B4-BE49-F238E27FC236}">
                <a16:creationId xmlns:a16="http://schemas.microsoft.com/office/drawing/2014/main" id="{9D46B6AD-48C8-4FD9-9DBC-50E7A25EE5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C32AEA7-F9F7-42EA-AC99-CE8A5EB41B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BDFE62-25FE-4B14-95E5-F2FCF760FFBA}" type="slidenum">
              <a:rPr lang="en-US" smtClean="0"/>
              <a:t>‹#›</a:t>
            </a:fld>
            <a:endParaRPr lang="en-US"/>
          </a:p>
        </p:txBody>
      </p:sp>
    </p:spTree>
    <p:extLst>
      <p:ext uri="{BB962C8B-B14F-4D97-AF65-F5344CB8AC3E}">
        <p14:creationId xmlns:p14="http://schemas.microsoft.com/office/powerpoint/2010/main" val="3194294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emf"/><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5.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emf"/><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1.xml"/><Relationship Id="rId7" Type="http://schemas.openxmlformats.org/officeDocument/2006/relationships/image" Target="../media/image27.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6.png"/><Relationship Id="rId5" Type="http://schemas.openxmlformats.org/officeDocument/2006/relationships/image" Target="../media/image6.png"/><Relationship Id="rId10" Type="http://schemas.openxmlformats.org/officeDocument/2006/relationships/image" Target="../media/image4.png"/><Relationship Id="rId4" Type="http://schemas.openxmlformats.org/officeDocument/2006/relationships/notesSlide" Target="../notesSlides/notesSlide12.xml"/><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emf"/><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14.xml"/><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emf"/><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1.jp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0.jpg"/><Relationship Id="rId5" Type="http://schemas.openxmlformats.org/officeDocument/2006/relationships/image" Target="../media/image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3.jp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2.jpg"/><Relationship Id="rId5" Type="http://schemas.openxmlformats.org/officeDocument/2006/relationships/image" Target="../media/image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8.m4a"/><Relationship Id="rId7" Type="http://schemas.openxmlformats.org/officeDocument/2006/relationships/image" Target="../media/image34.jpg"/><Relationship Id="rId2" Type="http://schemas.microsoft.com/office/2007/relationships/media" Target="../media/media18.m4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18.xml"/><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5.png"/><Relationship Id="rId5" Type="http://schemas.openxmlformats.org/officeDocument/2006/relationships/image" Target="../media/image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7.jpe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6.jpeg"/><Relationship Id="rId5" Type="http://schemas.openxmlformats.org/officeDocument/2006/relationships/image" Target="../media/image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9.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8.png"/><Relationship Id="rId5" Type="http://schemas.openxmlformats.org/officeDocument/2006/relationships/image" Target="../media/image6.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emf"/><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emf"/><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slideLayout" Target="../slideLayouts/slideLayout1.xml"/><Relationship Id="rId7" Type="http://schemas.openxmlformats.org/officeDocument/2006/relationships/image" Target="../media/image8.jpe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notesSlide" Target="../notesSlides/notesSlide4.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slideLayout" Target="../slideLayouts/slideLayout1.xml"/><Relationship Id="rId7" Type="http://schemas.openxmlformats.org/officeDocument/2006/relationships/image" Target="../media/image11.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jpeg"/><Relationship Id="rId5" Type="http://schemas.openxmlformats.org/officeDocument/2006/relationships/image" Target="../media/image6.png"/><Relationship Id="rId4" Type="http://schemas.openxmlformats.org/officeDocument/2006/relationships/notesSlide" Target="../notesSlides/notesSlide5.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slideLayout" Target="../slideLayouts/slideLayout1.xml"/><Relationship Id="rId7" Type="http://schemas.openxmlformats.org/officeDocument/2006/relationships/image" Target="../media/image14.jpe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3.jpeg"/><Relationship Id="rId5" Type="http://schemas.openxmlformats.org/officeDocument/2006/relationships/image" Target="../media/image6.png"/><Relationship Id="rId4" Type="http://schemas.openxmlformats.org/officeDocument/2006/relationships/notesSlide" Target="../notesSlides/notesSlide6.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slideLayout" Target="../slideLayouts/slideLayout1.xml"/><Relationship Id="rId7" Type="http://schemas.openxmlformats.org/officeDocument/2006/relationships/image" Target="../media/image17.jpe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jpeg"/><Relationship Id="rId5" Type="http://schemas.openxmlformats.org/officeDocument/2006/relationships/image" Target="../media/image6.png"/><Relationship Id="rId4" Type="http://schemas.openxmlformats.org/officeDocument/2006/relationships/notesSlide" Target="../notesSlides/notesSlide7.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Layout" Target="../slideLayouts/slideLayout1.xml"/><Relationship Id="rId7" Type="http://schemas.openxmlformats.org/officeDocument/2006/relationships/image" Target="../media/image20.jpe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9.jpeg"/><Relationship Id="rId5" Type="http://schemas.openxmlformats.org/officeDocument/2006/relationships/image" Target="../media/image6.png"/><Relationship Id="rId4" Type="http://schemas.openxmlformats.org/officeDocument/2006/relationships/notesSlide" Target="../notesSlides/notesSlide8.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Layout" Target="../slideLayouts/slideLayout1.xml"/><Relationship Id="rId7" Type="http://schemas.openxmlformats.org/officeDocument/2006/relationships/image" Target="../media/image23.jpe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2.jpeg"/><Relationship Id="rId5" Type="http://schemas.openxmlformats.org/officeDocument/2006/relationships/image" Target="../media/image6.png"/><Relationship Id="rId4" Type="http://schemas.openxmlformats.org/officeDocument/2006/relationships/notesSlide" Target="../notesSlides/notesSlide9.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763602" y="237388"/>
            <a:ext cx="8346014" cy="6383223"/>
            <a:chOff x="2496157" y="237388"/>
            <a:chExt cx="6822015" cy="6383223"/>
          </a:xfrm>
        </p:grpSpPr>
        <p:pic>
          <p:nvPicPr>
            <p:cNvPr id="2" name="图片 1"/>
            <p:cNvPicPr>
              <a:picLocks noChangeAspect="1"/>
            </p:cNvPicPr>
            <p:nvPr/>
          </p:nvPicPr>
          <p:blipFill>
            <a:blip r:embed="rId5"/>
            <a:stretch>
              <a:fillRect/>
            </a:stretch>
          </p:blipFill>
          <p:spPr>
            <a:xfrm>
              <a:off x="2499730" y="237388"/>
              <a:ext cx="6818442" cy="6383223"/>
            </a:xfrm>
            <a:prstGeom prst="rect">
              <a:avLst/>
            </a:prstGeom>
          </p:spPr>
        </p:pic>
        <p:pic>
          <p:nvPicPr>
            <p:cNvPr id="4" name="图片 3"/>
            <p:cNvPicPr>
              <a:picLocks noChangeAspect="1"/>
            </p:cNvPicPr>
            <p:nvPr/>
          </p:nvPicPr>
          <p:blipFill>
            <a:blip r:embed="rId6"/>
            <a:stretch>
              <a:fillRect/>
            </a:stretch>
          </p:blipFill>
          <p:spPr>
            <a:xfrm>
              <a:off x="2496157" y="237388"/>
              <a:ext cx="6822015" cy="6383065"/>
            </a:xfrm>
            <a:prstGeom prst="rect">
              <a:avLst/>
            </a:prstGeom>
          </p:spPr>
        </p:pic>
      </p:grpSp>
      <p:pic>
        <p:nvPicPr>
          <p:cNvPr id="6" name="图片 5"/>
          <p:cNvPicPr>
            <a:picLocks noChangeAspect="1"/>
          </p:cNvPicPr>
          <p:nvPr/>
        </p:nvPicPr>
        <p:blipFill>
          <a:blip r:embed="rId7"/>
          <a:stretch>
            <a:fillRect/>
          </a:stretch>
        </p:blipFill>
        <p:spPr>
          <a:xfrm>
            <a:off x="2558142" y="500538"/>
            <a:ext cx="7075715" cy="5836736"/>
          </a:xfrm>
          <a:prstGeom prst="rect">
            <a:avLst/>
          </a:prstGeom>
        </p:spPr>
      </p:pic>
      <p:sp>
        <p:nvSpPr>
          <p:cNvPr id="7" name="文本框 6"/>
          <p:cNvSpPr txBox="1"/>
          <p:nvPr/>
        </p:nvSpPr>
        <p:spPr>
          <a:xfrm>
            <a:off x="3191219" y="1905840"/>
            <a:ext cx="6078070" cy="1077218"/>
          </a:xfrm>
          <a:prstGeom prst="rect">
            <a:avLst/>
          </a:prstGeom>
          <a:noFill/>
        </p:spPr>
        <p:txBody>
          <a:bodyPr wrap="square" rtlCol="0">
            <a:spAutoFit/>
          </a:bodyPr>
          <a:lstStyle/>
          <a:p>
            <a:pPr algn="ctr"/>
            <a:r>
              <a:rPr lang="en-US" sz="4000" b="1" dirty="0">
                <a:solidFill>
                  <a:schemeClr val="bg1"/>
                </a:solidFill>
              </a:rPr>
              <a:t>Predictive analytics</a:t>
            </a:r>
          </a:p>
          <a:p>
            <a:pPr algn="ctr"/>
            <a:r>
              <a:rPr lang="en-US" sz="2400" b="1" dirty="0">
                <a:solidFill>
                  <a:schemeClr val="bg1"/>
                </a:solidFill>
              </a:rPr>
              <a:t>for a facial emotion recognition task</a:t>
            </a:r>
          </a:p>
        </p:txBody>
      </p:sp>
      <p:grpSp>
        <p:nvGrpSpPr>
          <p:cNvPr id="3" name="组合 2"/>
          <p:cNvGrpSpPr/>
          <p:nvPr/>
        </p:nvGrpSpPr>
        <p:grpSpPr>
          <a:xfrm>
            <a:off x="2692396" y="3964090"/>
            <a:ext cx="7075715" cy="1622549"/>
            <a:chOff x="3056962" y="3646711"/>
            <a:chExt cx="6078071" cy="844896"/>
          </a:xfrm>
        </p:grpSpPr>
        <p:cxnSp>
          <p:nvCxnSpPr>
            <p:cNvPr id="9" name="直接连接符 8"/>
            <p:cNvCxnSpPr>
              <a:cxnSpLocks/>
            </p:cNvCxnSpPr>
            <p:nvPr/>
          </p:nvCxnSpPr>
          <p:spPr>
            <a:xfrm>
              <a:off x="3485453" y="3646711"/>
              <a:ext cx="52210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33"/>
            <p:cNvSpPr>
              <a:spLocks noChangeArrowheads="1"/>
            </p:cNvSpPr>
            <p:nvPr/>
          </p:nvSpPr>
          <p:spPr bwMode="auto">
            <a:xfrm>
              <a:off x="3056962" y="3744941"/>
              <a:ext cx="6078071" cy="1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Jiancong</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Shen, Vikki Sui,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Jinxu</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Xiang,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Ruiqi</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Xie</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Wenjie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Xie</a:t>
              </a:r>
              <a:endPar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p:cNvSpPr txBox="1"/>
            <p:nvPr/>
          </p:nvSpPr>
          <p:spPr>
            <a:xfrm>
              <a:off x="4394852" y="4299288"/>
              <a:ext cx="3018972" cy="19231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Presenter: </a:t>
              </a:r>
              <a:r>
                <a:rPr lang="en-US" altLang="zh-CN" dirty="0" err="1">
                  <a:solidFill>
                    <a:schemeClr val="bg1"/>
                  </a:solidFill>
                  <a:latin typeface="微软雅黑" panose="020B0503020204020204" pitchFamily="34" charset="-122"/>
                  <a:ea typeface="微软雅黑" panose="020B0503020204020204" pitchFamily="34" charset="-122"/>
                </a:rPr>
                <a:t>Jinxu</a:t>
              </a:r>
              <a:r>
                <a:rPr lang="en-US" altLang="zh-CN" dirty="0">
                  <a:solidFill>
                    <a:schemeClr val="bg1"/>
                  </a:solidFill>
                  <a:latin typeface="微软雅黑" panose="020B0503020204020204" pitchFamily="34" charset="-122"/>
                  <a:ea typeface="微软雅黑" panose="020B0503020204020204" pitchFamily="34" charset="-122"/>
                </a:rPr>
                <a:t> Xiang</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a:extLst>
              <a:ext uri="{FF2B5EF4-FFF2-40B4-BE49-F238E27FC236}">
                <a16:creationId xmlns:a16="http://schemas.microsoft.com/office/drawing/2014/main" id="{65BC2BA5-3E35-47E8-B9F2-94423AC86F87}"/>
              </a:ext>
            </a:extLst>
          </p:cNvPr>
          <p:cNvSpPr txBox="1"/>
          <p:nvPr/>
        </p:nvSpPr>
        <p:spPr>
          <a:xfrm>
            <a:off x="4497650" y="3456693"/>
            <a:ext cx="3018972" cy="461665"/>
          </a:xfrm>
          <a:prstGeom prst="rect">
            <a:avLst/>
          </a:prstGeom>
          <a:noFill/>
        </p:spPr>
        <p:txBody>
          <a:bodyPr wrap="square" rtlCol="0">
            <a:spAutoFit/>
          </a:bodyPr>
          <a:lstStyle/>
          <a:p>
            <a:pPr algn="ctr"/>
            <a:r>
              <a:rPr lang="en-US" altLang="zh-CN" sz="2400" dirty="0">
                <a:solidFill>
                  <a:schemeClr val="bg1"/>
                </a:solidFill>
                <a:ea typeface="微软雅黑" panose="020B0503020204020204" pitchFamily="34" charset="-122"/>
              </a:rPr>
              <a:t>Group 8</a:t>
            </a:r>
            <a:endParaRPr lang="zh-CN" altLang="en-US" sz="2400" dirty="0">
              <a:solidFill>
                <a:schemeClr val="bg1"/>
              </a:solidFill>
              <a:ea typeface="微软雅黑" panose="020B0503020204020204" pitchFamily="34" charset="-122"/>
            </a:endParaRPr>
          </a:p>
        </p:txBody>
      </p:sp>
      <p:pic>
        <p:nvPicPr>
          <p:cNvPr id="16" name="音频 15">
            <a:hlinkClick r:id="" action="ppaction://media"/>
            <a:extLst>
              <a:ext uri="{FF2B5EF4-FFF2-40B4-BE49-F238E27FC236}">
                <a16:creationId xmlns:a16="http://schemas.microsoft.com/office/drawing/2014/main" id="{0D0B9B9A-F7EA-4C3A-9D7C-7FB173D7CA3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76686894"/>
      </p:ext>
    </p:extLst>
  </p:cSld>
  <p:clrMapOvr>
    <a:masterClrMapping/>
  </p:clrMapOvr>
  <mc:AlternateContent xmlns:mc="http://schemas.openxmlformats.org/markup-compatibility/2006">
    <mc:Choice xmlns:p14="http://schemas.microsoft.com/office/powerpoint/2010/main" Requires="p14">
      <p:transition advTm="6407">
        <p14:prism isContent="1" isInverted="1"/>
      </p:transition>
    </mc:Choice>
    <mc:Fallback>
      <p:transition advTm="64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par>
                                <p:cTn id="7" presetID="14" presetClass="entr" presetSubtype="1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randombar(horizontal)">
                                      <p:cBhvr>
                                        <p:cTn id="9" dur="500"/>
                                        <p:tgtEl>
                                          <p:spTgt spid="6"/>
                                        </p:tgtEl>
                                      </p:cBhvr>
                                    </p:animEffect>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16"/>
                </p:tgtEl>
              </p:cMediaNode>
            </p:audio>
          </p:childTnLst>
        </p:cTn>
      </p:par>
    </p:tnLst>
    <p:bldLst>
      <p:bldP spid="7"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5"/>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- 7</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BA8E3EC5-D630-4504-B29C-577DEA4D5A4C}"/>
              </a:ext>
            </a:extLst>
          </p:cNvPr>
          <p:cNvSpPr txBox="1"/>
          <p:nvPr/>
        </p:nvSpPr>
        <p:spPr>
          <a:xfrm>
            <a:off x="2600036" y="1030515"/>
            <a:ext cx="6991928" cy="646331"/>
          </a:xfrm>
          <a:prstGeom prst="rect">
            <a:avLst/>
          </a:prstGeom>
          <a:noFill/>
        </p:spPr>
        <p:txBody>
          <a:bodyPr wrap="square" rtlCol="0">
            <a:spAutoFit/>
          </a:bodyPr>
          <a:lstStyle/>
          <a:p>
            <a:r>
              <a:rPr lang="en-US" sz="3600" dirty="0">
                <a:solidFill>
                  <a:srgbClr val="7030A0"/>
                </a:solidFill>
              </a:rPr>
              <a:t>The average image of each emotion!</a:t>
            </a:r>
            <a:endParaRPr lang="en-US" sz="3600" dirty="0">
              <a:solidFill>
                <a:srgbClr val="FF0000"/>
              </a:solidFill>
            </a:endParaRPr>
          </a:p>
        </p:txBody>
      </p:sp>
      <p:sp>
        <p:nvSpPr>
          <p:cNvPr id="40" name="文本框 39">
            <a:extLst>
              <a:ext uri="{FF2B5EF4-FFF2-40B4-BE49-F238E27FC236}">
                <a16:creationId xmlns:a16="http://schemas.microsoft.com/office/drawing/2014/main" id="{F3DEA221-A419-41C5-AEE4-4DF857AFBF07}"/>
              </a:ext>
            </a:extLst>
          </p:cNvPr>
          <p:cNvSpPr txBox="1"/>
          <p:nvPr/>
        </p:nvSpPr>
        <p:spPr>
          <a:xfrm>
            <a:off x="5771382" y="333477"/>
            <a:ext cx="5925429" cy="646331"/>
          </a:xfrm>
          <a:prstGeom prst="rect">
            <a:avLst/>
          </a:prstGeom>
          <a:noFill/>
        </p:spPr>
        <p:txBody>
          <a:bodyPr wrap="square" rtlCol="0">
            <a:spAutoFit/>
          </a:bodyPr>
          <a:lstStyle/>
          <a:p>
            <a:r>
              <a:rPr lang="en-US" dirty="0">
                <a:solidFill>
                  <a:srgbClr val="445469"/>
                </a:solidFill>
              </a:rPr>
              <a:t>HD images are saved in the ‘fig’ folder of our project.</a:t>
            </a:r>
          </a:p>
          <a:p>
            <a:r>
              <a:rPr lang="en-US" dirty="0">
                <a:solidFill>
                  <a:srgbClr val="445469"/>
                </a:solidFill>
              </a:rPr>
              <a:t>It looks like there are more female images in our training set.</a:t>
            </a:r>
          </a:p>
        </p:txBody>
      </p:sp>
      <p:pic>
        <p:nvPicPr>
          <p:cNvPr id="32" name="图片 31" descr="一群人的照片&#10;&#10;描述已自动生成">
            <a:extLst>
              <a:ext uri="{FF2B5EF4-FFF2-40B4-BE49-F238E27FC236}">
                <a16:creationId xmlns:a16="http://schemas.microsoft.com/office/drawing/2014/main" id="{D8DE54D9-D848-460C-9170-356F4D8C48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318" y="1583473"/>
            <a:ext cx="10339364" cy="5274527"/>
          </a:xfrm>
          <a:prstGeom prst="rect">
            <a:avLst/>
          </a:prstGeom>
        </p:spPr>
      </p:pic>
      <p:pic>
        <p:nvPicPr>
          <p:cNvPr id="2" name="音频 1">
            <a:hlinkClick r:id="" action="ppaction://media"/>
            <a:extLst>
              <a:ext uri="{FF2B5EF4-FFF2-40B4-BE49-F238E27FC236}">
                <a16:creationId xmlns:a16="http://schemas.microsoft.com/office/drawing/2014/main" id="{8EC14C35-E4DE-49AC-B56A-14CB56BED66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23071366"/>
      </p:ext>
    </p:extLst>
  </p:cSld>
  <p:clrMapOvr>
    <a:masterClrMapping/>
  </p:clrMapOvr>
  <mc:AlternateContent xmlns:mc="http://schemas.openxmlformats.org/markup-compatibility/2006">
    <mc:Choice xmlns:p14="http://schemas.microsoft.com/office/powerpoint/2010/main" Requires="p14">
      <p:transition advTm="15857">
        <p14:prism isContent="1" isInverted="1"/>
      </p:transition>
    </mc:Choice>
    <mc:Fallback>
      <p:transition advTm="158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4" presetClass="entr" presetSubtype="1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animEffect transition="in" filter="randombar(horizontal)">
                                      <p:cBhvr>
                                        <p:cTn id="9" dur="500"/>
                                        <p:tgtEl>
                                          <p:spTgt spid="35"/>
                                        </p:tgtEl>
                                      </p:cBhvr>
                                    </p:animEffect>
                                  </p:childTnLst>
                                </p:cTn>
                              </p:par>
                              <p:par>
                                <p:cTn id="10" presetID="10" presetClass="entr" presetSubtype="0"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barn(inVertical)">
                                      <p:cBhvr>
                                        <p:cTn id="16"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35"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5581" y="571201"/>
            <a:ext cx="6068291" cy="5664647"/>
            <a:chOff x="2496157" y="237388"/>
            <a:chExt cx="6822015" cy="6383223"/>
          </a:xfrm>
        </p:grpSpPr>
        <p:pic>
          <p:nvPicPr>
            <p:cNvPr id="2" name="图片 1"/>
            <p:cNvPicPr>
              <a:picLocks noChangeAspect="1"/>
            </p:cNvPicPr>
            <p:nvPr/>
          </p:nvPicPr>
          <p:blipFill>
            <a:blip r:embed="rId5"/>
            <a:stretch>
              <a:fillRect/>
            </a:stretch>
          </p:blipFill>
          <p:spPr>
            <a:xfrm>
              <a:off x="2499730" y="237388"/>
              <a:ext cx="6818442" cy="6383223"/>
            </a:xfrm>
            <a:prstGeom prst="rect">
              <a:avLst/>
            </a:prstGeom>
          </p:spPr>
        </p:pic>
        <p:pic>
          <p:nvPicPr>
            <p:cNvPr id="4" name="图片 3"/>
            <p:cNvPicPr>
              <a:picLocks noChangeAspect="1"/>
            </p:cNvPicPr>
            <p:nvPr/>
          </p:nvPicPr>
          <p:blipFill>
            <a:blip r:embed="rId6"/>
            <a:stretch>
              <a:fillRect/>
            </a:stretch>
          </p:blipFill>
          <p:spPr>
            <a:xfrm>
              <a:off x="2496157" y="237388"/>
              <a:ext cx="6822015" cy="6383065"/>
            </a:xfrm>
            <a:prstGeom prst="rect">
              <a:avLst/>
            </a:prstGeom>
          </p:spPr>
        </p:pic>
      </p:grpSp>
      <p:grpSp>
        <p:nvGrpSpPr>
          <p:cNvPr id="7" name="组合 6"/>
          <p:cNvGrpSpPr/>
          <p:nvPr/>
        </p:nvGrpSpPr>
        <p:grpSpPr>
          <a:xfrm>
            <a:off x="433824" y="829931"/>
            <a:ext cx="5144671" cy="5197160"/>
            <a:chOff x="346734" y="829931"/>
            <a:chExt cx="5144671" cy="5197160"/>
          </a:xfrm>
        </p:grpSpPr>
        <p:pic>
          <p:nvPicPr>
            <p:cNvPr id="6" name="图片 5"/>
            <p:cNvPicPr>
              <a:picLocks noChangeAspect="1"/>
            </p:cNvPicPr>
            <p:nvPr/>
          </p:nvPicPr>
          <p:blipFill>
            <a:blip r:embed="rId7"/>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02</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29989"/>
              <a:ext cx="4900564" cy="696944"/>
              <a:chOff x="322440" y="4116058"/>
              <a:chExt cx="4900847" cy="697177"/>
            </a:xfrm>
          </p:grpSpPr>
          <p:sp>
            <p:nvSpPr>
              <p:cNvPr id="14" name="文本框 13"/>
              <p:cNvSpPr txBox="1"/>
              <p:nvPr/>
            </p:nvSpPr>
            <p:spPr>
              <a:xfrm>
                <a:off x="1198791" y="4116058"/>
                <a:ext cx="4024496" cy="523397"/>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Feature extraction</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552104"/>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points features and image features</a:t>
              </a:r>
            </a:p>
          </p:txBody>
        </p:sp>
      </p:grpSp>
      <p:pic>
        <p:nvPicPr>
          <p:cNvPr id="10" name="音频 9">
            <a:hlinkClick r:id="" action="ppaction://media"/>
            <a:extLst>
              <a:ext uri="{FF2B5EF4-FFF2-40B4-BE49-F238E27FC236}">
                <a16:creationId xmlns:a16="http://schemas.microsoft.com/office/drawing/2014/main" id="{5BC40F2B-8748-4EAF-B4AC-12D537E1986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9632844"/>
      </p:ext>
    </p:extLst>
  </p:cSld>
  <p:clrMapOvr>
    <a:masterClrMapping/>
  </p:clrMapOvr>
  <mc:AlternateContent xmlns:mc="http://schemas.openxmlformats.org/markup-compatibility/2006">
    <mc:Choice xmlns:p14="http://schemas.microsoft.com/office/powerpoint/2010/main" Requires="p14">
      <p:transition advTm="9055">
        <p14:prism isContent="1" isInverted="1"/>
      </p:transition>
    </mc:Choice>
    <mc:Fallback>
      <p:transition advTm="90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4" presetClass="entr" presetSubtype="1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randombar(horizontal)">
                                      <p:cBhvr>
                                        <p:cTn id="9" dur="500"/>
                                        <p:tgtEl>
                                          <p:spTgt spid="7"/>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5"/>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Feature extraction</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BA8E3EC5-D630-4504-B29C-577DEA4D5A4C}"/>
              </a:ext>
            </a:extLst>
          </p:cNvPr>
          <p:cNvSpPr txBox="1"/>
          <p:nvPr/>
        </p:nvSpPr>
        <p:spPr>
          <a:xfrm>
            <a:off x="2812813" y="1018519"/>
            <a:ext cx="6566374" cy="646331"/>
          </a:xfrm>
          <a:prstGeom prst="rect">
            <a:avLst/>
          </a:prstGeom>
          <a:noFill/>
        </p:spPr>
        <p:txBody>
          <a:bodyPr wrap="square" rtlCol="0">
            <a:spAutoFit/>
          </a:bodyPr>
          <a:lstStyle/>
          <a:p>
            <a:r>
              <a:rPr lang="en-US" sz="3600" dirty="0">
                <a:solidFill>
                  <a:srgbClr val="7030A0"/>
                </a:solidFill>
              </a:rPr>
              <a:t>What kind of features can we use?</a:t>
            </a:r>
            <a:endParaRPr lang="en-US" sz="3600" dirty="0">
              <a:solidFill>
                <a:srgbClr val="FF0000"/>
              </a:solidFill>
            </a:endParaRPr>
          </a:p>
        </p:txBody>
      </p:sp>
      <p:grpSp>
        <p:nvGrpSpPr>
          <p:cNvPr id="5" name="组合 4">
            <a:extLst>
              <a:ext uri="{FF2B5EF4-FFF2-40B4-BE49-F238E27FC236}">
                <a16:creationId xmlns:a16="http://schemas.microsoft.com/office/drawing/2014/main" id="{20DEEA50-67FE-406C-BD10-1F4ACE18B65B}"/>
              </a:ext>
            </a:extLst>
          </p:cNvPr>
          <p:cNvGrpSpPr/>
          <p:nvPr/>
        </p:nvGrpSpPr>
        <p:grpSpPr>
          <a:xfrm>
            <a:off x="4117556" y="2292572"/>
            <a:ext cx="3805959" cy="3298614"/>
            <a:chOff x="4043668" y="2135560"/>
            <a:chExt cx="3805959" cy="3298614"/>
          </a:xfrm>
        </p:grpSpPr>
        <p:sp>
          <p:nvSpPr>
            <p:cNvPr id="6" name="Teardrop 12">
              <a:extLst>
                <a:ext uri="{FF2B5EF4-FFF2-40B4-BE49-F238E27FC236}">
                  <a16:creationId xmlns:a16="http://schemas.microsoft.com/office/drawing/2014/main" id="{C2E772B4-5EA4-46ED-9160-4D341819D3F7}"/>
                </a:ext>
              </a:extLst>
            </p:cNvPr>
            <p:cNvSpPr/>
            <p:nvPr/>
          </p:nvSpPr>
          <p:spPr>
            <a:xfrm rot="16200000">
              <a:off x="6010432" y="3806997"/>
              <a:ext cx="1609518" cy="1644833"/>
            </a:xfrm>
            <a:prstGeom prst="teardrop">
              <a:avLst/>
            </a:prstGeom>
            <a:solidFill>
              <a:srgbClr val="03715B"/>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ardrop 13">
              <a:extLst>
                <a:ext uri="{FF2B5EF4-FFF2-40B4-BE49-F238E27FC236}">
                  <a16:creationId xmlns:a16="http://schemas.microsoft.com/office/drawing/2014/main" id="{EDE36349-EE64-4E31-954D-27238B0715DA}"/>
                </a:ext>
              </a:extLst>
            </p:cNvPr>
            <p:cNvSpPr/>
            <p:nvPr/>
          </p:nvSpPr>
          <p:spPr>
            <a:xfrm rot="10800000">
              <a:off x="5992773" y="2135560"/>
              <a:ext cx="1644833" cy="1609518"/>
            </a:xfrm>
            <a:prstGeom prst="teardrop">
              <a:avLst/>
            </a:prstGeom>
            <a:solidFill>
              <a:srgbClr val="03715B"/>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Teardrop 14">
              <a:extLst>
                <a:ext uri="{FF2B5EF4-FFF2-40B4-BE49-F238E27FC236}">
                  <a16:creationId xmlns:a16="http://schemas.microsoft.com/office/drawing/2014/main" id="{64A63B67-4FA2-4E8D-AF96-E1B283B15709}"/>
                </a:ext>
              </a:extLst>
            </p:cNvPr>
            <p:cNvSpPr/>
            <p:nvPr/>
          </p:nvSpPr>
          <p:spPr>
            <a:xfrm>
              <a:off x="4247450" y="3824656"/>
              <a:ext cx="1644833" cy="1609518"/>
            </a:xfrm>
            <a:prstGeom prst="teardrop">
              <a:avLst/>
            </a:prstGeom>
            <a:solidFill>
              <a:srgbClr val="03715B"/>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ardrop 17">
              <a:extLst>
                <a:ext uri="{FF2B5EF4-FFF2-40B4-BE49-F238E27FC236}">
                  <a16:creationId xmlns:a16="http://schemas.microsoft.com/office/drawing/2014/main" id="{D8E67217-4B67-4C4D-ACD9-64061B3EE002}"/>
                </a:ext>
              </a:extLst>
            </p:cNvPr>
            <p:cNvSpPr/>
            <p:nvPr/>
          </p:nvSpPr>
          <p:spPr>
            <a:xfrm rot="5400000">
              <a:off x="4261628" y="2117902"/>
              <a:ext cx="1609518" cy="1644833"/>
            </a:xfrm>
            <a:prstGeom prst="teardrop">
              <a:avLst/>
            </a:prstGeom>
            <a:solidFill>
              <a:srgbClr val="6A6A6A"/>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Isosceles Triangle 20">
              <a:extLst>
                <a:ext uri="{FF2B5EF4-FFF2-40B4-BE49-F238E27FC236}">
                  <a16:creationId xmlns:a16="http://schemas.microsoft.com/office/drawing/2014/main" id="{4C562C1C-A468-4239-A309-2E47E7DFC46D}"/>
                </a:ext>
              </a:extLst>
            </p:cNvPr>
            <p:cNvSpPr/>
            <p:nvPr/>
          </p:nvSpPr>
          <p:spPr>
            <a:xfrm rot="16200000">
              <a:off x="3983227" y="2902180"/>
              <a:ext cx="197163" cy="76277"/>
            </a:xfrm>
            <a:prstGeom prst="triangle">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Isosceles Triangle 21">
              <a:extLst>
                <a:ext uri="{FF2B5EF4-FFF2-40B4-BE49-F238E27FC236}">
                  <a16:creationId xmlns:a16="http://schemas.microsoft.com/office/drawing/2014/main" id="{B32E75DB-2FC2-4A4A-B803-8B87B58683A2}"/>
                </a:ext>
              </a:extLst>
            </p:cNvPr>
            <p:cNvSpPr/>
            <p:nvPr/>
          </p:nvSpPr>
          <p:spPr>
            <a:xfrm rot="5400000">
              <a:off x="7712907" y="2902181"/>
              <a:ext cx="197163" cy="76277"/>
            </a:xfrm>
            <a:prstGeom prst="triangle">
              <a:avLst/>
            </a:prstGeom>
            <a:solidFill>
              <a:srgbClr val="6A6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Isosceles Triangle 22">
              <a:extLst>
                <a:ext uri="{FF2B5EF4-FFF2-40B4-BE49-F238E27FC236}">
                  <a16:creationId xmlns:a16="http://schemas.microsoft.com/office/drawing/2014/main" id="{22A50C77-B959-4C3C-A2A4-195FD7E74A91}"/>
                </a:ext>
              </a:extLst>
            </p:cNvPr>
            <p:cNvSpPr/>
            <p:nvPr/>
          </p:nvSpPr>
          <p:spPr>
            <a:xfrm rot="16200000">
              <a:off x="3983225" y="4604285"/>
              <a:ext cx="197163" cy="76277"/>
            </a:xfrm>
            <a:prstGeom prst="triangle">
              <a:avLst/>
            </a:prstGeom>
            <a:solidFill>
              <a:srgbClr val="6A6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Isosceles Triangle 23">
              <a:extLst>
                <a:ext uri="{FF2B5EF4-FFF2-40B4-BE49-F238E27FC236}">
                  <a16:creationId xmlns:a16="http://schemas.microsoft.com/office/drawing/2014/main" id="{B81C755B-4CCE-4F9D-9E2A-59E9337CEF2C}"/>
                </a:ext>
              </a:extLst>
            </p:cNvPr>
            <p:cNvSpPr/>
            <p:nvPr/>
          </p:nvSpPr>
          <p:spPr>
            <a:xfrm rot="5400000">
              <a:off x="7712906" y="4604286"/>
              <a:ext cx="197163" cy="76277"/>
            </a:xfrm>
            <a:prstGeom prst="triangle">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a:extLst>
                <a:ext uri="{FF2B5EF4-FFF2-40B4-BE49-F238E27FC236}">
                  <a16:creationId xmlns:a16="http://schemas.microsoft.com/office/drawing/2014/main" id="{67744086-2353-4C13-A605-0C3FDB756E8C}"/>
                </a:ext>
              </a:extLst>
            </p:cNvPr>
            <p:cNvSpPr txBox="1"/>
            <p:nvPr/>
          </p:nvSpPr>
          <p:spPr>
            <a:xfrm>
              <a:off x="5353165" y="2917804"/>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1</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a:extLst>
                <a:ext uri="{FF2B5EF4-FFF2-40B4-BE49-F238E27FC236}">
                  <a16:creationId xmlns:a16="http://schemas.microsoft.com/office/drawing/2014/main" id="{211117BA-A984-47AA-8A5A-5B01C3B78C8D}"/>
                </a:ext>
              </a:extLst>
            </p:cNvPr>
            <p:cNvSpPr txBox="1"/>
            <p:nvPr/>
          </p:nvSpPr>
          <p:spPr>
            <a:xfrm>
              <a:off x="5876158" y="2920868"/>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2</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a:extLst>
                <a:ext uri="{FF2B5EF4-FFF2-40B4-BE49-F238E27FC236}">
                  <a16:creationId xmlns:a16="http://schemas.microsoft.com/office/drawing/2014/main" id="{568A4560-2A4D-4A59-B803-073C6256F83A}"/>
                </a:ext>
              </a:extLst>
            </p:cNvPr>
            <p:cNvSpPr txBox="1"/>
            <p:nvPr/>
          </p:nvSpPr>
          <p:spPr>
            <a:xfrm>
              <a:off x="5331040" y="3613365"/>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3</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a:extLst>
                <a:ext uri="{FF2B5EF4-FFF2-40B4-BE49-F238E27FC236}">
                  <a16:creationId xmlns:a16="http://schemas.microsoft.com/office/drawing/2014/main" id="{C4906895-48FB-4779-ADCB-ECAEA41AA60F}"/>
                </a:ext>
              </a:extLst>
            </p:cNvPr>
            <p:cNvSpPr txBox="1"/>
            <p:nvPr/>
          </p:nvSpPr>
          <p:spPr>
            <a:xfrm>
              <a:off x="5888871" y="3610301"/>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4</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TextBox 13@|17FFC:16777215|FBC:16777215|LFC:16777215|LBC:16777215">
            <a:extLst>
              <a:ext uri="{FF2B5EF4-FFF2-40B4-BE49-F238E27FC236}">
                <a16:creationId xmlns:a16="http://schemas.microsoft.com/office/drawing/2014/main" id="{A85B1F9E-8957-43C3-A9A2-CCD167D0F1D6}"/>
              </a:ext>
            </a:extLst>
          </p:cNvPr>
          <p:cNvSpPr txBox="1"/>
          <p:nvPr/>
        </p:nvSpPr>
        <p:spPr>
          <a:xfrm>
            <a:off x="735945" y="2161257"/>
            <a:ext cx="2637804" cy="369332"/>
          </a:xfrm>
          <a:prstGeom prst="rect">
            <a:avLst/>
          </a:prstGeom>
          <a:noFill/>
        </p:spPr>
        <p:txBody>
          <a:bodyPr wrap="square" lIns="0" tIns="0" rIns="0" bIns="0" rtlCol="0" anchor="t" anchorCtr="0">
            <a:spAutoFit/>
          </a:bodyPr>
          <a:lstStyle/>
          <a:p>
            <a:pPr defTabSz="1216817">
              <a:spcBef>
                <a:spcPct val="20000"/>
              </a:spcBef>
              <a:defRPr/>
            </a:pPr>
            <a:r>
              <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Point coordinates</a:t>
            </a:r>
            <a:endPar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13@|17FFC:16777215|FBC:16777215|LFC:16777215|LBC:16777215">
            <a:extLst>
              <a:ext uri="{FF2B5EF4-FFF2-40B4-BE49-F238E27FC236}">
                <a16:creationId xmlns:a16="http://schemas.microsoft.com/office/drawing/2014/main" id="{DD6C1A19-2BD3-459E-947B-2254250CC565}"/>
              </a:ext>
            </a:extLst>
          </p:cNvPr>
          <p:cNvSpPr txBox="1"/>
          <p:nvPr/>
        </p:nvSpPr>
        <p:spPr>
          <a:xfrm>
            <a:off x="735945" y="2524484"/>
            <a:ext cx="3446169" cy="1723549"/>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Since we have just finished the data preprocessing, the positions of all points should be standardized. Their coordinates are valid features. We have 78 feature points. Except for the center point with the same location, the feature dimension is 154.</a:t>
            </a:r>
          </a:p>
        </p:txBody>
      </p:sp>
      <p:sp>
        <p:nvSpPr>
          <p:cNvPr id="22" name="TextBox 13@|17FFC:16777215|FBC:16777215|LFC:16777215|LBC:16777215">
            <a:extLst>
              <a:ext uri="{FF2B5EF4-FFF2-40B4-BE49-F238E27FC236}">
                <a16:creationId xmlns:a16="http://schemas.microsoft.com/office/drawing/2014/main" id="{656501B9-3B8A-473A-AA94-3C1D514D588C}"/>
              </a:ext>
            </a:extLst>
          </p:cNvPr>
          <p:cNvSpPr txBox="1"/>
          <p:nvPr/>
        </p:nvSpPr>
        <p:spPr>
          <a:xfrm>
            <a:off x="735945" y="4252197"/>
            <a:ext cx="2863882" cy="369332"/>
          </a:xfrm>
          <a:prstGeom prst="rect">
            <a:avLst/>
          </a:prstGeom>
          <a:noFill/>
        </p:spPr>
        <p:txBody>
          <a:bodyPr wrap="square" lIns="0" tIns="0" rIns="0" bIns="0" rtlCol="0" anchor="t" anchorCtr="0">
            <a:spAutoFit/>
          </a:bodyPr>
          <a:lstStyle/>
          <a:p>
            <a:pPr defTabSz="1216817">
              <a:spcBef>
                <a:spcPct val="20000"/>
              </a:spcBef>
              <a:defRPr/>
            </a:pPr>
            <a:r>
              <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Geometric features</a:t>
            </a:r>
            <a:endPar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3@|17FFC:16777215|FBC:16777215|LFC:16777215|LBC:16777215">
            <a:extLst>
              <a:ext uri="{FF2B5EF4-FFF2-40B4-BE49-F238E27FC236}">
                <a16:creationId xmlns:a16="http://schemas.microsoft.com/office/drawing/2014/main" id="{23CB5A82-2DD0-46FE-B0EF-BE1A363DCFE3}"/>
              </a:ext>
            </a:extLst>
          </p:cNvPr>
          <p:cNvSpPr txBox="1"/>
          <p:nvPr/>
        </p:nvSpPr>
        <p:spPr>
          <a:xfrm>
            <a:off x="748145" y="4611260"/>
            <a:ext cx="3369411" cy="1969770"/>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In addition to distance, the slope between two points, the angle between three points, the area within the point set, and the regression coefficient of several points are all features that can summarize the expression. We took about 40 such features.</a:t>
            </a:r>
          </a:p>
        </p:txBody>
      </p:sp>
      <p:sp>
        <p:nvSpPr>
          <p:cNvPr id="24" name="TextBox 13@|17FFC:16777215|FBC:16777215|LFC:16777215|LBC:16777215">
            <a:extLst>
              <a:ext uri="{FF2B5EF4-FFF2-40B4-BE49-F238E27FC236}">
                <a16:creationId xmlns:a16="http://schemas.microsoft.com/office/drawing/2014/main" id="{D3048DD0-2EE6-4DC0-BD53-C4F31D708FBC}"/>
              </a:ext>
            </a:extLst>
          </p:cNvPr>
          <p:cNvSpPr txBox="1"/>
          <p:nvPr/>
        </p:nvSpPr>
        <p:spPr>
          <a:xfrm>
            <a:off x="8091062" y="2161359"/>
            <a:ext cx="2784651" cy="369332"/>
          </a:xfrm>
          <a:prstGeom prst="rect">
            <a:avLst/>
          </a:prstGeom>
          <a:noFill/>
        </p:spPr>
        <p:txBody>
          <a:bodyPr wrap="square" lIns="0" tIns="0" rIns="0" bIns="0" rtlCol="0" anchor="t" anchorCtr="0">
            <a:spAutoFit/>
          </a:bodyPr>
          <a:lstStyle/>
          <a:p>
            <a:pPr defTabSz="1216817">
              <a:spcBef>
                <a:spcPct val="20000"/>
              </a:spcBef>
              <a:defRPr/>
            </a:pPr>
            <a:r>
              <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Distance features</a:t>
            </a:r>
            <a:endPar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17FFC:16777215|FBC:16777215|LFC:16777215|LBC:16777215">
            <a:extLst>
              <a:ext uri="{FF2B5EF4-FFF2-40B4-BE49-F238E27FC236}">
                <a16:creationId xmlns:a16="http://schemas.microsoft.com/office/drawing/2014/main" id="{C4E51B0F-4212-43BB-B718-45992067CACB}"/>
              </a:ext>
            </a:extLst>
          </p:cNvPr>
          <p:cNvSpPr txBox="1"/>
          <p:nvPr/>
        </p:nvSpPr>
        <p:spPr>
          <a:xfrm>
            <a:off x="8091062" y="2524484"/>
            <a:ext cx="3685309" cy="1477328"/>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In the baseline, 78 points pairwise distance are used, but we don't need so much. In fact, we can select some efficient distances to express nearly all the information. We extracted about 90 distance features.</a:t>
            </a:r>
          </a:p>
        </p:txBody>
      </p:sp>
      <p:sp>
        <p:nvSpPr>
          <p:cNvPr id="26" name="TextBox 13@|17FFC:16777215|FBC:16777215|LFC:16777215|LBC:16777215">
            <a:extLst>
              <a:ext uri="{FF2B5EF4-FFF2-40B4-BE49-F238E27FC236}">
                <a16:creationId xmlns:a16="http://schemas.microsoft.com/office/drawing/2014/main" id="{8EC035A6-BC78-4163-81DF-ECCDDF58C023}"/>
              </a:ext>
            </a:extLst>
          </p:cNvPr>
          <p:cNvSpPr txBox="1"/>
          <p:nvPr/>
        </p:nvSpPr>
        <p:spPr>
          <a:xfrm>
            <a:off x="8091062" y="4252197"/>
            <a:ext cx="2733083" cy="369332"/>
          </a:xfrm>
          <a:prstGeom prst="rect">
            <a:avLst/>
          </a:prstGeom>
          <a:noFill/>
        </p:spPr>
        <p:txBody>
          <a:bodyPr wrap="square" lIns="0" tIns="0" rIns="0" bIns="0" rtlCol="0" anchor="t" anchorCtr="0">
            <a:spAutoFit/>
          </a:bodyPr>
          <a:lstStyle/>
          <a:p>
            <a:pPr defTabSz="1216817">
              <a:spcBef>
                <a:spcPct val="20000"/>
              </a:spcBef>
              <a:defRPr/>
            </a:pPr>
            <a:r>
              <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Color features</a:t>
            </a:r>
          </a:p>
        </p:txBody>
      </p:sp>
      <p:sp>
        <p:nvSpPr>
          <p:cNvPr id="27" name="TextBox 13@|17FFC:16777215|FBC:16777215|LFC:16777215|LBC:16777215">
            <a:extLst>
              <a:ext uri="{FF2B5EF4-FFF2-40B4-BE49-F238E27FC236}">
                <a16:creationId xmlns:a16="http://schemas.microsoft.com/office/drawing/2014/main" id="{16B5D477-70A7-42A3-80BE-66013CE35646}"/>
              </a:ext>
            </a:extLst>
          </p:cNvPr>
          <p:cNvSpPr txBox="1"/>
          <p:nvPr/>
        </p:nvSpPr>
        <p:spPr>
          <a:xfrm>
            <a:off x="8091060" y="4621529"/>
            <a:ext cx="3685311" cy="1969770"/>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In addition to the features that can be obtained from 78 points, information can also be obtained from the image, such as forehead wrinkles and nasolabial folds. We use a proportion of pixels much darker than skin tones in an area to express these features. The dimension of these features is 10.</a:t>
            </a:r>
          </a:p>
        </p:txBody>
      </p:sp>
      <p:sp>
        <p:nvSpPr>
          <p:cNvPr id="38" name="文本框 37">
            <a:extLst>
              <a:ext uri="{FF2B5EF4-FFF2-40B4-BE49-F238E27FC236}">
                <a16:creationId xmlns:a16="http://schemas.microsoft.com/office/drawing/2014/main" id="{042AED40-50A4-434B-ABD4-706A95251C8C}"/>
              </a:ext>
            </a:extLst>
          </p:cNvPr>
          <p:cNvSpPr txBox="1"/>
          <p:nvPr/>
        </p:nvSpPr>
        <p:spPr>
          <a:xfrm>
            <a:off x="6066660" y="245755"/>
            <a:ext cx="4503790" cy="646331"/>
          </a:xfrm>
          <a:prstGeom prst="rect">
            <a:avLst/>
          </a:prstGeom>
          <a:noFill/>
        </p:spPr>
        <p:txBody>
          <a:bodyPr wrap="square" rtlCol="0">
            <a:spAutoFit/>
          </a:bodyPr>
          <a:lstStyle/>
          <a:p>
            <a:r>
              <a:rPr lang="en-US" dirty="0">
                <a:solidFill>
                  <a:srgbClr val="03715B"/>
                </a:solidFill>
              </a:rPr>
              <a:t>The color is green means we used this feature.</a:t>
            </a:r>
          </a:p>
          <a:p>
            <a:r>
              <a:rPr lang="en-US" dirty="0">
                <a:solidFill>
                  <a:srgbClr val="6A6A6A"/>
                </a:solidFill>
              </a:rPr>
              <a:t>The color is grey means we didn’t choose it.</a:t>
            </a:r>
          </a:p>
        </p:txBody>
      </p:sp>
      <p:pic>
        <p:nvPicPr>
          <p:cNvPr id="41" name="图片 40" descr="图片包含 游戏机, 画&#10;&#10;描述已自动生成">
            <a:extLst>
              <a:ext uri="{FF2B5EF4-FFF2-40B4-BE49-F238E27FC236}">
                <a16:creationId xmlns:a16="http://schemas.microsoft.com/office/drawing/2014/main" id="{9BD3EB89-5152-4D12-ABEB-1C312EC036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1392" y="4486689"/>
            <a:ext cx="965938" cy="533667"/>
          </a:xfrm>
          <a:prstGeom prst="rect">
            <a:avLst/>
          </a:prstGeom>
        </p:spPr>
      </p:pic>
      <p:pic>
        <p:nvPicPr>
          <p:cNvPr id="43" name="图片 42" descr="图片包含 游戏机, 标志, 画&#10;&#10;描述已自动生成">
            <a:extLst>
              <a:ext uri="{FF2B5EF4-FFF2-40B4-BE49-F238E27FC236}">
                <a16:creationId xmlns:a16="http://schemas.microsoft.com/office/drawing/2014/main" id="{74BFF6B5-2058-47E0-8DC3-CD9066EB02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7237" y="2639498"/>
            <a:ext cx="915664" cy="915664"/>
          </a:xfrm>
          <a:prstGeom prst="rect">
            <a:avLst/>
          </a:prstGeom>
        </p:spPr>
      </p:pic>
      <p:pic>
        <p:nvPicPr>
          <p:cNvPr id="45" name="图片 44" descr="图片包含 游戏机, 画, 灯光&#10;&#10;描述已自动生成">
            <a:extLst>
              <a:ext uri="{FF2B5EF4-FFF2-40B4-BE49-F238E27FC236}">
                <a16:creationId xmlns:a16="http://schemas.microsoft.com/office/drawing/2014/main" id="{AE66C03E-692A-41E4-B339-7B639B101A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05107" y="2655000"/>
            <a:ext cx="833503" cy="833503"/>
          </a:xfrm>
          <a:prstGeom prst="rect">
            <a:avLst/>
          </a:prstGeom>
        </p:spPr>
      </p:pic>
      <p:pic>
        <p:nvPicPr>
          <p:cNvPr id="47" name="图片 46" descr="图片包含 游戏机, 画&#10;&#10;描述已自动生成">
            <a:extLst>
              <a:ext uri="{FF2B5EF4-FFF2-40B4-BE49-F238E27FC236}">
                <a16:creationId xmlns:a16="http://schemas.microsoft.com/office/drawing/2014/main" id="{B50F6E16-19B2-423A-AE91-428D7695D3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55910" y="4397287"/>
            <a:ext cx="771377" cy="771377"/>
          </a:xfrm>
          <a:prstGeom prst="rect">
            <a:avLst/>
          </a:prstGeom>
        </p:spPr>
      </p:pic>
      <p:pic>
        <p:nvPicPr>
          <p:cNvPr id="2" name="音频 1">
            <a:hlinkClick r:id="" action="ppaction://media"/>
            <a:extLst>
              <a:ext uri="{FF2B5EF4-FFF2-40B4-BE49-F238E27FC236}">
                <a16:creationId xmlns:a16="http://schemas.microsoft.com/office/drawing/2014/main" id="{0D4E98A0-1C8E-4C1A-A6AA-6355A12C6E7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24578772"/>
      </p:ext>
    </p:extLst>
  </p:cSld>
  <p:clrMapOvr>
    <a:masterClrMapping/>
  </p:clrMapOvr>
  <mc:AlternateContent xmlns:mc="http://schemas.openxmlformats.org/markup-compatibility/2006">
    <mc:Choice xmlns:p14="http://schemas.microsoft.com/office/powerpoint/2010/main" Requires="p14">
      <p:transition advTm="46902">
        <p14:prism isContent="1" isInverted="1"/>
      </p:transition>
    </mc:Choice>
    <mc:Fallback>
      <p:transition advTm="469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4" presetClass="entr" presetSubtype="1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animEffect transition="in" filter="randombar(horizontal)">
                                      <p:cBhvr>
                                        <p:cTn id="9" dur="500"/>
                                        <p:tgtEl>
                                          <p:spTgt spid="35"/>
                                        </p:tgtEl>
                                      </p:cBhvr>
                                    </p:animEffect>
                                  </p:childTnLst>
                                </p:cTn>
                              </p:par>
                              <p:par>
                                <p:cTn id="10" presetID="22" presetClass="entr" presetSubtype="1"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right)">
                                      <p:cBhvr>
                                        <p:cTn id="16" dur="500"/>
                                        <p:tgtEl>
                                          <p:spTgt spid="20"/>
                                        </p:tgtEl>
                                      </p:cBhvr>
                                    </p:animEffect>
                                  </p:childTnLst>
                                </p:cTn>
                              </p:par>
                            </p:childTnLst>
                          </p:cTn>
                        </p:par>
                        <p:par>
                          <p:cTn id="17" fill="hold">
                            <p:stCondLst>
                              <p:cond delay="1000"/>
                            </p:stCondLst>
                            <p:childTnLst>
                              <p:par>
                                <p:cTn id="18" presetID="22" presetClass="entr" presetSubtype="2"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500"/>
                                        <p:tgtEl>
                                          <p:spTgt spid="24"/>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childTnLst>
                          </p:cTn>
                        </p:par>
                        <p:par>
                          <p:cTn id="29" fill="hold">
                            <p:stCondLst>
                              <p:cond delay="2500"/>
                            </p:stCondLst>
                            <p:childTnLst>
                              <p:par>
                                <p:cTn id="30" presetID="22" presetClass="entr" presetSubtype="2"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right)">
                                      <p:cBhvr>
                                        <p:cTn id="32" dur="500"/>
                                        <p:tgtEl>
                                          <p:spTgt spid="22"/>
                                        </p:tgtEl>
                                      </p:cBhvr>
                                    </p:animEffect>
                                  </p:childTnLst>
                                </p:cTn>
                              </p:par>
                            </p:childTnLst>
                          </p:cTn>
                        </p:par>
                        <p:par>
                          <p:cTn id="33" fill="hold">
                            <p:stCondLst>
                              <p:cond delay="3000"/>
                            </p:stCondLst>
                            <p:childTnLst>
                              <p:par>
                                <p:cTn id="34" presetID="22" presetClass="entr" presetSubtype="2"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right)">
                                      <p:cBhvr>
                                        <p:cTn id="36" dur="500"/>
                                        <p:tgtEl>
                                          <p:spTgt spid="23"/>
                                        </p:tgtEl>
                                      </p:cBhvr>
                                    </p:animEffect>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500"/>
                                        <p:tgtEl>
                                          <p:spTgt spid="27"/>
                                        </p:tgtEl>
                                      </p:cBhvr>
                                    </p:animEffect>
                                  </p:childTnLst>
                                </p:cTn>
                              </p:par>
                            </p:childTnLst>
                          </p:cTn>
                        </p:par>
                        <p:par>
                          <p:cTn id="45" fill="hold">
                            <p:stCondLst>
                              <p:cond delay="4500"/>
                            </p:stCondLst>
                            <p:childTnLst>
                              <p:par>
                                <p:cTn id="46" presetID="14" presetClass="entr" presetSubtype="10"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randombar(horizontal)">
                                      <p:cBhvr>
                                        <p:cTn id="48" dur="1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2"/>
                </p:tgtEl>
              </p:cMediaNode>
            </p:audio>
          </p:childTnLst>
        </p:cTn>
      </p:par>
    </p:tnLst>
    <p:bldLst>
      <p:bldP spid="35" grpId="0"/>
      <p:bldP spid="20" grpId="0"/>
      <p:bldP spid="21" grpId="0"/>
      <p:bldP spid="22" grpId="0"/>
      <p:bldP spid="23" grpId="0"/>
      <p:bldP spid="24" grpId="0"/>
      <p:bldP spid="25" grpId="0"/>
      <p:bldP spid="26" grpId="0"/>
      <p:bldP spid="27"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5581" y="571201"/>
            <a:ext cx="6068291" cy="5664647"/>
            <a:chOff x="2496157" y="237388"/>
            <a:chExt cx="6822015" cy="6383223"/>
          </a:xfrm>
        </p:grpSpPr>
        <p:pic>
          <p:nvPicPr>
            <p:cNvPr id="2" name="图片 1"/>
            <p:cNvPicPr>
              <a:picLocks noChangeAspect="1"/>
            </p:cNvPicPr>
            <p:nvPr/>
          </p:nvPicPr>
          <p:blipFill>
            <a:blip r:embed="rId5"/>
            <a:stretch>
              <a:fillRect/>
            </a:stretch>
          </p:blipFill>
          <p:spPr>
            <a:xfrm>
              <a:off x="2499730" y="237388"/>
              <a:ext cx="6818442" cy="6383223"/>
            </a:xfrm>
            <a:prstGeom prst="rect">
              <a:avLst/>
            </a:prstGeom>
          </p:spPr>
        </p:pic>
        <p:pic>
          <p:nvPicPr>
            <p:cNvPr id="4" name="图片 3"/>
            <p:cNvPicPr>
              <a:picLocks noChangeAspect="1"/>
            </p:cNvPicPr>
            <p:nvPr/>
          </p:nvPicPr>
          <p:blipFill>
            <a:blip r:embed="rId6"/>
            <a:stretch>
              <a:fillRect/>
            </a:stretch>
          </p:blipFill>
          <p:spPr>
            <a:xfrm>
              <a:off x="2496157" y="237388"/>
              <a:ext cx="6822015" cy="6383065"/>
            </a:xfrm>
            <a:prstGeom prst="rect">
              <a:avLst/>
            </a:prstGeom>
          </p:spPr>
        </p:pic>
      </p:grpSp>
      <p:grpSp>
        <p:nvGrpSpPr>
          <p:cNvPr id="7" name="组合 6"/>
          <p:cNvGrpSpPr/>
          <p:nvPr/>
        </p:nvGrpSpPr>
        <p:grpSpPr>
          <a:xfrm>
            <a:off x="433824" y="829931"/>
            <a:ext cx="5144671" cy="5197160"/>
            <a:chOff x="346734" y="829931"/>
            <a:chExt cx="5144671" cy="5197160"/>
          </a:xfrm>
        </p:grpSpPr>
        <p:pic>
          <p:nvPicPr>
            <p:cNvPr id="6" name="图片 5"/>
            <p:cNvPicPr>
              <a:picLocks noChangeAspect="1"/>
            </p:cNvPicPr>
            <p:nvPr/>
          </p:nvPicPr>
          <p:blipFill>
            <a:blip r:embed="rId7"/>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03</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29989"/>
              <a:ext cx="4900564" cy="696944"/>
              <a:chOff x="322440" y="4116058"/>
              <a:chExt cx="4900847" cy="697177"/>
            </a:xfrm>
          </p:grpSpPr>
          <p:sp>
            <p:nvSpPr>
              <p:cNvPr id="14" name="文本框 13"/>
              <p:cNvSpPr txBox="1"/>
              <p:nvPr/>
            </p:nvSpPr>
            <p:spPr>
              <a:xfrm>
                <a:off x="1198791" y="4116058"/>
                <a:ext cx="4024496" cy="523397"/>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Classifier application</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552104"/>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GBM, SVM and </a:t>
              </a:r>
              <a:r>
                <a:rPr lang="en-US" altLang="zh-CN" sz="1600" dirty="0" err="1">
                  <a:solidFill>
                    <a:schemeClr val="tx1">
                      <a:lumMod val="50000"/>
                      <a:lumOff val="50000"/>
                    </a:schemeClr>
                  </a:solidFill>
                  <a:latin typeface="+mn-lt"/>
                  <a:ea typeface="微软雅黑" panose="020B0503020204020204" pitchFamily="34" charset="-122"/>
                  <a:sym typeface="Arial" panose="020B0604020202020204" pitchFamily="34" charset="0"/>
                </a:rPr>
                <a:t>XGBoost</a:t>
              </a: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a:t>
              </a:r>
            </a:p>
          </p:txBody>
        </p:sp>
      </p:grpSp>
      <p:pic>
        <p:nvPicPr>
          <p:cNvPr id="10" name="音频 9">
            <a:hlinkClick r:id="" action="ppaction://media"/>
            <a:extLst>
              <a:ext uri="{FF2B5EF4-FFF2-40B4-BE49-F238E27FC236}">
                <a16:creationId xmlns:a16="http://schemas.microsoft.com/office/drawing/2014/main" id="{1E0EBFE8-A2D7-499F-B3B7-7C2E921AB98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0647548"/>
      </p:ext>
    </p:extLst>
  </p:cSld>
  <p:clrMapOvr>
    <a:masterClrMapping/>
  </p:clrMapOvr>
  <mc:AlternateContent xmlns:mc="http://schemas.openxmlformats.org/markup-compatibility/2006">
    <mc:Choice xmlns:p14="http://schemas.microsoft.com/office/powerpoint/2010/main" Requires="p14">
      <p:transition advTm="7141">
        <p14:prism isContent="1" isInverted="1"/>
      </p:transition>
    </mc:Choice>
    <mc:Fallback>
      <p:transition advTm="71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4" presetClass="entr" presetSubtype="1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randombar(horizontal)">
                                      <p:cBhvr>
                                        <p:cTn id="9" dur="500"/>
                                        <p:tgtEl>
                                          <p:spTgt spid="7"/>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6"/>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Classifier application</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70207690-6B20-4C67-9A65-C41B77BA6DE7}"/>
              </a:ext>
            </a:extLst>
          </p:cNvPr>
          <p:cNvGrpSpPr/>
          <p:nvPr/>
        </p:nvGrpSpPr>
        <p:grpSpPr>
          <a:xfrm>
            <a:off x="3873071" y="1322016"/>
            <a:ext cx="4496954" cy="2815075"/>
            <a:chOff x="3848235" y="2294958"/>
            <a:chExt cx="4496954" cy="2815075"/>
          </a:xfrm>
        </p:grpSpPr>
        <p:sp>
          <p:nvSpPr>
            <p:cNvPr id="34" name="Shape 2292">
              <a:extLst>
                <a:ext uri="{FF2B5EF4-FFF2-40B4-BE49-F238E27FC236}">
                  <a16:creationId xmlns:a16="http://schemas.microsoft.com/office/drawing/2014/main" id="{4B7B55B1-D05F-4F09-9A95-DBC5B77954F8}"/>
                </a:ext>
              </a:extLst>
            </p:cNvPr>
            <p:cNvSpPr/>
            <p:nvPr/>
          </p:nvSpPr>
          <p:spPr>
            <a:xfrm>
              <a:off x="5863818" y="3194945"/>
              <a:ext cx="514450" cy="1676521"/>
            </a:xfrm>
            <a:custGeom>
              <a:avLst/>
              <a:gdLst/>
              <a:ahLst/>
              <a:cxnLst>
                <a:cxn ang="0">
                  <a:pos x="wd2" y="hd2"/>
                </a:cxn>
                <a:cxn ang="5400000">
                  <a:pos x="wd2" y="hd2"/>
                </a:cxn>
                <a:cxn ang="10800000">
                  <a:pos x="wd2" y="hd2"/>
                </a:cxn>
                <a:cxn ang="16200000">
                  <a:pos x="wd2" y="hd2"/>
                </a:cxn>
              </a:cxnLst>
              <a:rect l="0" t="0" r="r" b="b"/>
              <a:pathLst>
                <a:path w="19539" h="21600" extrusionOk="0">
                  <a:moveTo>
                    <a:pt x="9930" y="21600"/>
                  </a:moveTo>
                  <a:cubicBezTo>
                    <a:pt x="20721" y="20542"/>
                    <a:pt x="19511" y="17066"/>
                    <a:pt x="19486" y="14652"/>
                  </a:cubicBezTo>
                  <a:cubicBezTo>
                    <a:pt x="19474" y="13423"/>
                    <a:pt x="19379" y="9990"/>
                    <a:pt x="19378" y="6741"/>
                  </a:cubicBezTo>
                  <a:cubicBezTo>
                    <a:pt x="19377" y="3533"/>
                    <a:pt x="19594" y="510"/>
                    <a:pt x="19240" y="0"/>
                  </a:cubicBezTo>
                  <a:lnTo>
                    <a:pt x="168" y="25"/>
                  </a:lnTo>
                  <a:cubicBezTo>
                    <a:pt x="-173" y="550"/>
                    <a:pt x="108" y="3653"/>
                    <a:pt x="123" y="6906"/>
                  </a:cubicBezTo>
                  <a:cubicBezTo>
                    <a:pt x="139" y="10175"/>
                    <a:pt x="66" y="13590"/>
                    <a:pt x="149" y="14677"/>
                  </a:cubicBezTo>
                  <a:cubicBezTo>
                    <a:pt x="307" y="16754"/>
                    <a:pt x="-879" y="20577"/>
                    <a:pt x="9930" y="21600"/>
                  </a:cubicBezTo>
                  <a:lnTo>
                    <a:pt x="9930" y="21600"/>
                  </a:lnTo>
                  <a:close/>
                </a:path>
              </a:pathLst>
            </a:custGeom>
            <a:solidFill>
              <a:srgbClr val="03715B"/>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29" name="Shape 2289">
              <a:extLst>
                <a:ext uri="{FF2B5EF4-FFF2-40B4-BE49-F238E27FC236}">
                  <a16:creationId xmlns:a16="http://schemas.microsoft.com/office/drawing/2014/main" id="{ED5CE5B6-6F3A-4B2A-AD18-BBBA36988110}"/>
                </a:ext>
              </a:extLst>
            </p:cNvPr>
            <p:cNvSpPr/>
            <p:nvPr/>
          </p:nvSpPr>
          <p:spPr>
            <a:xfrm>
              <a:off x="3848235" y="2294958"/>
              <a:ext cx="1265781" cy="2808995"/>
            </a:xfrm>
            <a:custGeom>
              <a:avLst/>
              <a:gdLst/>
              <a:ahLst/>
              <a:cxnLst>
                <a:cxn ang="0">
                  <a:pos x="wd2" y="hd2"/>
                </a:cxn>
                <a:cxn ang="5400000">
                  <a:pos x="wd2" y="hd2"/>
                </a:cxn>
                <a:cxn ang="10800000">
                  <a:pos x="wd2" y="hd2"/>
                </a:cxn>
                <a:cxn ang="16200000">
                  <a:pos x="wd2" y="hd2"/>
                </a:cxn>
              </a:cxnLst>
              <a:rect l="0" t="0" r="r" b="b"/>
              <a:pathLst>
                <a:path w="21600" h="21596" extrusionOk="0">
                  <a:moveTo>
                    <a:pt x="5245" y="16334"/>
                  </a:moveTo>
                  <a:lnTo>
                    <a:pt x="5245" y="16081"/>
                  </a:lnTo>
                  <a:cubicBezTo>
                    <a:pt x="5235" y="14768"/>
                    <a:pt x="5155" y="4711"/>
                    <a:pt x="5136" y="2138"/>
                  </a:cubicBezTo>
                  <a:lnTo>
                    <a:pt x="16736" y="2121"/>
                  </a:lnTo>
                  <a:lnTo>
                    <a:pt x="16853" y="16064"/>
                  </a:lnTo>
                  <a:lnTo>
                    <a:pt x="16855" y="16375"/>
                  </a:lnTo>
                  <a:cubicBezTo>
                    <a:pt x="16876" y="17574"/>
                    <a:pt x="16912" y="19216"/>
                    <a:pt x="14980" y="20023"/>
                  </a:cubicBezTo>
                  <a:cubicBezTo>
                    <a:pt x="14079" y="20402"/>
                    <a:pt x="12803" y="20586"/>
                    <a:pt x="11085" y="20590"/>
                  </a:cubicBezTo>
                  <a:cubicBezTo>
                    <a:pt x="9390" y="20590"/>
                    <a:pt x="8117" y="20391"/>
                    <a:pt x="7199" y="19979"/>
                  </a:cubicBezTo>
                  <a:cubicBezTo>
                    <a:pt x="5231" y="19089"/>
                    <a:pt x="5239" y="17366"/>
                    <a:pt x="5245" y="16334"/>
                  </a:cubicBezTo>
                  <a:cubicBezTo>
                    <a:pt x="5245" y="16334"/>
                    <a:pt x="5245" y="16334"/>
                    <a:pt x="5245" y="16334"/>
                  </a:cubicBezTo>
                  <a:close/>
                  <a:moveTo>
                    <a:pt x="11" y="2147"/>
                  </a:moveTo>
                  <a:lnTo>
                    <a:pt x="2896" y="2143"/>
                  </a:lnTo>
                  <a:cubicBezTo>
                    <a:pt x="2914" y="4717"/>
                    <a:pt x="2995" y="14775"/>
                    <a:pt x="3005" y="16085"/>
                  </a:cubicBezTo>
                  <a:lnTo>
                    <a:pt x="3012" y="16327"/>
                  </a:lnTo>
                  <a:cubicBezTo>
                    <a:pt x="3003" y="17516"/>
                    <a:pt x="2988" y="19507"/>
                    <a:pt x="5618" y="20690"/>
                  </a:cubicBezTo>
                  <a:cubicBezTo>
                    <a:pt x="6964" y="21297"/>
                    <a:pt x="8807" y="21600"/>
                    <a:pt x="11093" y="21596"/>
                  </a:cubicBezTo>
                  <a:cubicBezTo>
                    <a:pt x="13364" y="21596"/>
                    <a:pt x="15189" y="21311"/>
                    <a:pt x="16507" y="20760"/>
                  </a:cubicBezTo>
                  <a:cubicBezTo>
                    <a:pt x="19158" y="19651"/>
                    <a:pt x="19122" y="17754"/>
                    <a:pt x="19095" y="16368"/>
                  </a:cubicBezTo>
                  <a:lnTo>
                    <a:pt x="18976" y="2118"/>
                  </a:lnTo>
                  <a:lnTo>
                    <a:pt x="21600" y="2111"/>
                  </a:lnTo>
                  <a:lnTo>
                    <a:pt x="21581" y="0"/>
                  </a:lnTo>
                  <a:lnTo>
                    <a:pt x="0" y="34"/>
                  </a:lnTo>
                  <a:cubicBezTo>
                    <a:pt x="0" y="34"/>
                    <a:pt x="11" y="2147"/>
                    <a:pt x="11" y="2147"/>
                  </a:cubicBezTo>
                  <a:close/>
                </a:path>
              </a:pathLst>
            </a:custGeom>
            <a:solidFill>
              <a:srgbClr val="6A6A6A"/>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30" name="Shape 2305">
              <a:extLst>
                <a:ext uri="{FF2B5EF4-FFF2-40B4-BE49-F238E27FC236}">
                  <a16:creationId xmlns:a16="http://schemas.microsoft.com/office/drawing/2014/main" id="{BCB2B14D-C620-4D6F-B8DE-54CA1F91ABE6}"/>
                </a:ext>
              </a:extLst>
            </p:cNvPr>
            <p:cNvSpPr/>
            <p:nvPr/>
          </p:nvSpPr>
          <p:spPr>
            <a:xfrm>
              <a:off x="4242531" y="3699003"/>
              <a:ext cx="506360" cy="1172467"/>
            </a:xfrm>
            <a:custGeom>
              <a:avLst/>
              <a:gdLst/>
              <a:ahLst/>
              <a:cxnLst>
                <a:cxn ang="0">
                  <a:pos x="wd2" y="hd2"/>
                </a:cxn>
                <a:cxn ang="5400000">
                  <a:pos x="wd2" y="hd2"/>
                </a:cxn>
                <a:cxn ang="10800000">
                  <a:pos x="wd2" y="hd2"/>
                </a:cxn>
                <a:cxn ang="16200000">
                  <a:pos x="wd2" y="hd2"/>
                </a:cxn>
              </a:cxnLst>
              <a:rect l="0" t="0" r="r" b="b"/>
              <a:pathLst>
                <a:path w="20478" h="21592" extrusionOk="0">
                  <a:moveTo>
                    <a:pt x="10378" y="21592"/>
                  </a:moveTo>
                  <a:cubicBezTo>
                    <a:pt x="21178" y="21578"/>
                    <a:pt x="20491" y="18119"/>
                    <a:pt x="20460" y="16042"/>
                  </a:cubicBezTo>
                  <a:cubicBezTo>
                    <a:pt x="20447" y="13969"/>
                    <a:pt x="20291" y="0"/>
                    <a:pt x="20291" y="0"/>
                  </a:cubicBezTo>
                  <a:lnTo>
                    <a:pt x="0" y="22"/>
                  </a:lnTo>
                  <a:cubicBezTo>
                    <a:pt x="0" y="22"/>
                    <a:pt x="155" y="14401"/>
                    <a:pt x="169" y="16064"/>
                  </a:cubicBezTo>
                  <a:cubicBezTo>
                    <a:pt x="201" y="17728"/>
                    <a:pt x="-422" y="21600"/>
                    <a:pt x="10378" y="21592"/>
                  </a:cubicBezTo>
                  <a:cubicBezTo>
                    <a:pt x="10378" y="21592"/>
                    <a:pt x="10378" y="21592"/>
                    <a:pt x="10378" y="21592"/>
                  </a:cubicBezTo>
                  <a:close/>
                </a:path>
              </a:pathLst>
            </a:custGeom>
            <a:solidFill>
              <a:srgbClr val="6A6A6A"/>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grpSp>
          <p:nvGrpSpPr>
            <p:cNvPr id="31" name="Group 2310">
              <a:extLst>
                <a:ext uri="{FF2B5EF4-FFF2-40B4-BE49-F238E27FC236}">
                  <a16:creationId xmlns:a16="http://schemas.microsoft.com/office/drawing/2014/main" id="{1FE1C165-F7C0-4169-B0D5-1F8E562AA474}"/>
                </a:ext>
              </a:extLst>
            </p:cNvPr>
            <p:cNvGrpSpPr/>
            <p:nvPr/>
          </p:nvGrpSpPr>
          <p:grpSpPr>
            <a:xfrm flipH="1">
              <a:off x="4356762" y="3575269"/>
              <a:ext cx="311428" cy="553700"/>
              <a:chOff x="-40686" y="1236212"/>
              <a:chExt cx="652005" cy="1159226"/>
            </a:xfrm>
          </p:grpSpPr>
          <p:sp>
            <p:nvSpPr>
              <p:cNvPr id="50" name="Shape 2306">
                <a:extLst>
                  <a:ext uri="{FF2B5EF4-FFF2-40B4-BE49-F238E27FC236}">
                    <a16:creationId xmlns:a16="http://schemas.microsoft.com/office/drawing/2014/main" id="{16C4D22E-A880-434A-B2B0-0E4176BCCB81}"/>
                  </a:ext>
                </a:extLst>
              </p:cNvPr>
              <p:cNvSpPr/>
              <p:nvPr/>
            </p:nvSpPr>
            <p:spPr>
              <a:xfrm rot="10800000">
                <a:off x="236791" y="1236212"/>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51" name="Shape 2307">
                <a:extLst>
                  <a:ext uri="{FF2B5EF4-FFF2-40B4-BE49-F238E27FC236}">
                    <a16:creationId xmlns:a16="http://schemas.microsoft.com/office/drawing/2014/main" id="{05AB618F-A887-4279-ABC9-99410E5D2011}"/>
                  </a:ext>
                </a:extLst>
              </p:cNvPr>
              <p:cNvSpPr/>
              <p:nvPr/>
            </p:nvSpPr>
            <p:spPr>
              <a:xfrm rot="10800000">
                <a:off x="-40686" y="1495261"/>
                <a:ext cx="277475" cy="2774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52" name="Shape 2308">
                <a:extLst>
                  <a:ext uri="{FF2B5EF4-FFF2-40B4-BE49-F238E27FC236}">
                    <a16:creationId xmlns:a16="http://schemas.microsoft.com/office/drawing/2014/main" id="{374AA86C-968C-49F4-A620-763DD2A140C7}"/>
                  </a:ext>
                </a:extLst>
              </p:cNvPr>
              <p:cNvSpPr/>
              <p:nvPr/>
            </p:nvSpPr>
            <p:spPr>
              <a:xfrm rot="10800000">
                <a:off x="215754" y="1741938"/>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53" name="Shape 2309">
                <a:extLst>
                  <a:ext uri="{FF2B5EF4-FFF2-40B4-BE49-F238E27FC236}">
                    <a16:creationId xmlns:a16="http://schemas.microsoft.com/office/drawing/2014/main" id="{2FEDFF9C-AD8D-4AB5-AC05-83A88105F8DB}"/>
                  </a:ext>
                </a:extLst>
              </p:cNvPr>
              <p:cNvSpPr/>
              <p:nvPr/>
            </p:nvSpPr>
            <p:spPr>
              <a:xfrm rot="10800000">
                <a:off x="8752" y="2164644"/>
                <a:ext cx="230794" cy="2307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grpSp>
        <p:sp>
          <p:nvSpPr>
            <p:cNvPr id="32" name="TextBox 55">
              <a:extLst>
                <a:ext uri="{FF2B5EF4-FFF2-40B4-BE49-F238E27FC236}">
                  <a16:creationId xmlns:a16="http://schemas.microsoft.com/office/drawing/2014/main" id="{C4937BB1-8935-4243-AA2C-314083DF1A4A}"/>
                </a:ext>
              </a:extLst>
            </p:cNvPr>
            <p:cNvSpPr txBox="1"/>
            <p:nvPr/>
          </p:nvSpPr>
          <p:spPr>
            <a:xfrm>
              <a:off x="4137590" y="4485333"/>
              <a:ext cx="716389" cy="246221"/>
            </a:xfrm>
            <a:prstGeom prst="rect">
              <a:avLst/>
            </a:prstGeom>
            <a:noFill/>
          </p:spPr>
          <p:txBody>
            <a:bodyPr wrap="square" lIns="0" tIns="0" rIns="0" bIns="0" rtlCol="0" anchor="t" anchorCtr="0">
              <a:spAutoFit/>
            </a:bodyPr>
            <a:lstStyle>
              <a:defPPr>
                <a:defRPr lang="zh-CN"/>
              </a:defPPr>
              <a:lvl1pPr algn="ctr" defTabSz="1216817">
                <a:spcBef>
                  <a:spcPct val="20000"/>
                </a:spcBef>
                <a:defRPr sz="2400" b="1">
                  <a:latin typeface="Arial" panose="020B0604020202020204" pitchFamily="34" charset="0"/>
                  <a:ea typeface="微软雅黑" panose="020B0503020204020204" pitchFamily="34" charset="-122"/>
                </a:defRPr>
              </a:lvl1pPr>
            </a:lstStyle>
            <a:p>
              <a:r>
                <a:rPr lang="en-US" sz="1600" dirty="0">
                  <a:solidFill>
                    <a:prstClr val="white"/>
                  </a:solidFill>
                  <a:sym typeface="Arial" panose="020B0604020202020204" pitchFamily="34" charset="0"/>
                </a:rPr>
                <a:t>45</a:t>
              </a:r>
              <a:r>
                <a:rPr lang="id-ID" sz="1600" dirty="0">
                  <a:solidFill>
                    <a:prstClr val="white"/>
                  </a:solidFill>
                  <a:sym typeface="Arial" panose="020B0604020202020204" pitchFamily="34" charset="0"/>
                </a:rPr>
                <a:t>%</a:t>
              </a:r>
            </a:p>
          </p:txBody>
        </p:sp>
        <p:sp>
          <p:nvSpPr>
            <p:cNvPr id="33" name="Shape 2290">
              <a:extLst>
                <a:ext uri="{FF2B5EF4-FFF2-40B4-BE49-F238E27FC236}">
                  <a16:creationId xmlns:a16="http://schemas.microsoft.com/office/drawing/2014/main" id="{30BC7302-F2CE-4AAF-AA83-204516D0F0A0}"/>
                </a:ext>
              </a:extLst>
            </p:cNvPr>
            <p:cNvSpPr/>
            <p:nvPr/>
          </p:nvSpPr>
          <p:spPr>
            <a:xfrm>
              <a:off x="5467882" y="2301024"/>
              <a:ext cx="1265781" cy="2809009"/>
            </a:xfrm>
            <a:custGeom>
              <a:avLst/>
              <a:gdLst/>
              <a:ahLst/>
              <a:cxnLst>
                <a:cxn ang="0">
                  <a:pos x="wd2" y="hd2"/>
                </a:cxn>
                <a:cxn ang="5400000">
                  <a:pos x="wd2" y="hd2"/>
                </a:cxn>
                <a:cxn ang="10800000">
                  <a:pos x="wd2" y="hd2"/>
                </a:cxn>
                <a:cxn ang="16200000">
                  <a:pos x="wd2" y="hd2"/>
                </a:cxn>
              </a:cxnLst>
              <a:rect l="0" t="0" r="r" b="b"/>
              <a:pathLst>
                <a:path w="21600" h="21596" extrusionOk="0">
                  <a:moveTo>
                    <a:pt x="5253" y="16330"/>
                  </a:moveTo>
                  <a:lnTo>
                    <a:pt x="5253" y="16081"/>
                  </a:lnTo>
                  <a:cubicBezTo>
                    <a:pt x="5235" y="14768"/>
                    <a:pt x="5154" y="4707"/>
                    <a:pt x="5136" y="2139"/>
                  </a:cubicBezTo>
                  <a:lnTo>
                    <a:pt x="16744" y="2118"/>
                  </a:lnTo>
                  <a:lnTo>
                    <a:pt x="16853" y="16061"/>
                  </a:lnTo>
                  <a:lnTo>
                    <a:pt x="16855" y="16371"/>
                  </a:lnTo>
                  <a:cubicBezTo>
                    <a:pt x="16884" y="17571"/>
                    <a:pt x="16912" y="19213"/>
                    <a:pt x="14988" y="20020"/>
                  </a:cubicBezTo>
                  <a:cubicBezTo>
                    <a:pt x="14079" y="20399"/>
                    <a:pt x="12811" y="20583"/>
                    <a:pt x="11093" y="20587"/>
                  </a:cubicBezTo>
                  <a:cubicBezTo>
                    <a:pt x="9397" y="20587"/>
                    <a:pt x="8125" y="20388"/>
                    <a:pt x="7207" y="19975"/>
                  </a:cubicBezTo>
                  <a:cubicBezTo>
                    <a:pt x="5231" y="19089"/>
                    <a:pt x="5239" y="17361"/>
                    <a:pt x="5253" y="16330"/>
                  </a:cubicBezTo>
                  <a:cubicBezTo>
                    <a:pt x="5253" y="16330"/>
                    <a:pt x="5253" y="16330"/>
                    <a:pt x="5253" y="16330"/>
                  </a:cubicBezTo>
                  <a:close/>
                  <a:moveTo>
                    <a:pt x="12" y="2147"/>
                  </a:moveTo>
                  <a:lnTo>
                    <a:pt x="2904" y="2139"/>
                  </a:lnTo>
                  <a:cubicBezTo>
                    <a:pt x="2922" y="4718"/>
                    <a:pt x="3003" y="14772"/>
                    <a:pt x="3013" y="16085"/>
                  </a:cubicBezTo>
                  <a:lnTo>
                    <a:pt x="3013" y="16327"/>
                  </a:lnTo>
                  <a:cubicBezTo>
                    <a:pt x="3003" y="17516"/>
                    <a:pt x="2988" y="19504"/>
                    <a:pt x="5618" y="20690"/>
                  </a:cubicBezTo>
                  <a:cubicBezTo>
                    <a:pt x="6964" y="21294"/>
                    <a:pt x="8807" y="21600"/>
                    <a:pt x="11101" y="21596"/>
                  </a:cubicBezTo>
                  <a:cubicBezTo>
                    <a:pt x="13372" y="21592"/>
                    <a:pt x="15189" y="21311"/>
                    <a:pt x="16507" y="20760"/>
                  </a:cubicBezTo>
                  <a:cubicBezTo>
                    <a:pt x="19158" y="19651"/>
                    <a:pt x="19122" y="17752"/>
                    <a:pt x="19095" y="16364"/>
                  </a:cubicBezTo>
                  <a:lnTo>
                    <a:pt x="18976" y="2115"/>
                  </a:lnTo>
                  <a:lnTo>
                    <a:pt x="21600" y="2111"/>
                  </a:lnTo>
                  <a:lnTo>
                    <a:pt x="21588" y="0"/>
                  </a:lnTo>
                  <a:lnTo>
                    <a:pt x="0" y="31"/>
                  </a:lnTo>
                  <a:cubicBezTo>
                    <a:pt x="0" y="31"/>
                    <a:pt x="12" y="2147"/>
                    <a:pt x="12" y="2147"/>
                  </a:cubicBezTo>
                  <a:close/>
                </a:path>
              </a:pathLst>
            </a:custGeom>
            <a:solidFill>
              <a:srgbClr val="03715B"/>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grpSp>
          <p:nvGrpSpPr>
            <p:cNvPr id="36" name="Group 49">
              <a:extLst>
                <a:ext uri="{FF2B5EF4-FFF2-40B4-BE49-F238E27FC236}">
                  <a16:creationId xmlns:a16="http://schemas.microsoft.com/office/drawing/2014/main" id="{337E4A6A-4224-402C-AF58-976CE86AFE00}"/>
                </a:ext>
              </a:extLst>
            </p:cNvPr>
            <p:cNvGrpSpPr/>
            <p:nvPr/>
          </p:nvGrpSpPr>
          <p:grpSpPr>
            <a:xfrm>
              <a:off x="6002977" y="3104512"/>
              <a:ext cx="326682" cy="510807"/>
              <a:chOff x="6015677" y="1987860"/>
              <a:chExt cx="326682" cy="510807"/>
            </a:xfrm>
            <a:solidFill>
              <a:schemeClr val="bg1"/>
            </a:solidFill>
          </p:grpSpPr>
          <p:sp>
            <p:nvSpPr>
              <p:cNvPr id="46" name="Shape 2293">
                <a:extLst>
                  <a:ext uri="{FF2B5EF4-FFF2-40B4-BE49-F238E27FC236}">
                    <a16:creationId xmlns:a16="http://schemas.microsoft.com/office/drawing/2014/main" id="{769A40C0-44B3-41AF-BB06-9AA780F17831}"/>
                  </a:ext>
                </a:extLst>
              </p:cNvPr>
              <p:cNvSpPr/>
              <p:nvPr/>
            </p:nvSpPr>
            <p:spPr>
              <a:xfrm>
                <a:off x="6015677" y="1987860"/>
                <a:ext cx="178892" cy="1788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7" name="Shape 2294">
                <a:extLst>
                  <a:ext uri="{FF2B5EF4-FFF2-40B4-BE49-F238E27FC236}">
                    <a16:creationId xmlns:a16="http://schemas.microsoft.com/office/drawing/2014/main" id="{99E7D700-8069-4441-A9D4-BF3E1A87AA09}"/>
                  </a:ext>
                </a:extLst>
              </p:cNvPr>
              <p:cNvSpPr/>
              <p:nvPr/>
            </p:nvSpPr>
            <p:spPr>
              <a:xfrm>
                <a:off x="6209824" y="2183507"/>
                <a:ext cx="132535" cy="1325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8" name="Shape 2295">
                <a:extLst>
                  <a:ext uri="{FF2B5EF4-FFF2-40B4-BE49-F238E27FC236}">
                    <a16:creationId xmlns:a16="http://schemas.microsoft.com/office/drawing/2014/main" id="{AD3047F7-805C-4B36-8FBB-79F9735CEA75}"/>
                  </a:ext>
                </a:extLst>
              </p:cNvPr>
              <p:cNvSpPr/>
              <p:nvPr/>
            </p:nvSpPr>
            <p:spPr>
              <a:xfrm>
                <a:off x="6015677" y="2216489"/>
                <a:ext cx="178892" cy="1788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9" name="Shape 2296">
                <a:extLst>
                  <a:ext uri="{FF2B5EF4-FFF2-40B4-BE49-F238E27FC236}">
                    <a16:creationId xmlns:a16="http://schemas.microsoft.com/office/drawing/2014/main" id="{E9F3C228-9AD5-4FD0-89EE-F918E6407E00}"/>
                  </a:ext>
                </a:extLst>
              </p:cNvPr>
              <p:cNvSpPr/>
              <p:nvPr/>
            </p:nvSpPr>
            <p:spPr>
              <a:xfrm>
                <a:off x="6139450" y="2388429"/>
                <a:ext cx="110238" cy="1102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grpSp>
        <p:sp>
          <p:nvSpPr>
            <p:cNvPr id="37" name="TextBox 58">
              <a:extLst>
                <a:ext uri="{FF2B5EF4-FFF2-40B4-BE49-F238E27FC236}">
                  <a16:creationId xmlns:a16="http://schemas.microsoft.com/office/drawing/2014/main" id="{11C151D5-41F8-4FFD-8EF3-0E57FEF6AB43}"/>
                </a:ext>
              </a:extLst>
            </p:cNvPr>
            <p:cNvSpPr txBox="1"/>
            <p:nvPr/>
          </p:nvSpPr>
          <p:spPr>
            <a:xfrm>
              <a:off x="5826727" y="4485333"/>
              <a:ext cx="589642" cy="246221"/>
            </a:xfrm>
            <a:prstGeom prst="rect">
              <a:avLst/>
            </a:prstGeom>
            <a:noFill/>
          </p:spPr>
          <p:txBody>
            <a:bodyPr wrap="square" lIns="0" tIns="0" rIns="0" bIns="0" rtlCol="0" anchor="t" anchorCtr="0">
              <a:spAutoFit/>
            </a:bodyPr>
            <a:lstStyle>
              <a:defPPr>
                <a:defRPr lang="zh-CN"/>
              </a:defPPr>
              <a:lvl1pPr algn="ctr" defTabSz="1216817">
                <a:spcBef>
                  <a:spcPct val="20000"/>
                </a:spcBef>
                <a:defRPr sz="2400" b="1">
                  <a:latin typeface="Arial" panose="020B0604020202020204" pitchFamily="34" charset="0"/>
                  <a:ea typeface="微软雅黑" panose="020B0503020204020204" pitchFamily="34" charset="-122"/>
                </a:defRPr>
              </a:lvl1pPr>
            </a:lstStyle>
            <a:p>
              <a:r>
                <a:rPr lang="en-US" sz="1600" dirty="0">
                  <a:solidFill>
                    <a:prstClr val="white"/>
                  </a:solidFill>
                  <a:sym typeface="Arial" panose="020B0604020202020204" pitchFamily="34" charset="0"/>
                </a:rPr>
                <a:t>6</a:t>
              </a:r>
              <a:r>
                <a:rPr lang="id-ID" sz="1600" dirty="0">
                  <a:solidFill>
                    <a:prstClr val="white"/>
                  </a:solidFill>
                  <a:sym typeface="Arial" panose="020B0604020202020204" pitchFamily="34" charset="0"/>
                </a:rPr>
                <a:t>0%</a:t>
              </a:r>
            </a:p>
          </p:txBody>
        </p:sp>
        <p:sp>
          <p:nvSpPr>
            <p:cNvPr id="38" name="Shape 2289">
              <a:extLst>
                <a:ext uri="{FF2B5EF4-FFF2-40B4-BE49-F238E27FC236}">
                  <a16:creationId xmlns:a16="http://schemas.microsoft.com/office/drawing/2014/main" id="{6EE176A8-59D4-4860-8743-144E45BD8FA8}"/>
                </a:ext>
              </a:extLst>
            </p:cNvPr>
            <p:cNvSpPr/>
            <p:nvPr/>
          </p:nvSpPr>
          <p:spPr>
            <a:xfrm>
              <a:off x="7079408" y="2294958"/>
              <a:ext cx="1265781" cy="2808995"/>
            </a:xfrm>
            <a:custGeom>
              <a:avLst/>
              <a:gdLst/>
              <a:ahLst/>
              <a:cxnLst>
                <a:cxn ang="0">
                  <a:pos x="wd2" y="hd2"/>
                </a:cxn>
                <a:cxn ang="5400000">
                  <a:pos x="wd2" y="hd2"/>
                </a:cxn>
                <a:cxn ang="10800000">
                  <a:pos x="wd2" y="hd2"/>
                </a:cxn>
                <a:cxn ang="16200000">
                  <a:pos x="wd2" y="hd2"/>
                </a:cxn>
              </a:cxnLst>
              <a:rect l="0" t="0" r="r" b="b"/>
              <a:pathLst>
                <a:path w="21600" h="21596" extrusionOk="0">
                  <a:moveTo>
                    <a:pt x="5245" y="16334"/>
                  </a:moveTo>
                  <a:lnTo>
                    <a:pt x="5245" y="16081"/>
                  </a:lnTo>
                  <a:cubicBezTo>
                    <a:pt x="5235" y="14768"/>
                    <a:pt x="5155" y="4711"/>
                    <a:pt x="5136" y="2138"/>
                  </a:cubicBezTo>
                  <a:lnTo>
                    <a:pt x="16736" y="2121"/>
                  </a:lnTo>
                  <a:lnTo>
                    <a:pt x="16853" y="16064"/>
                  </a:lnTo>
                  <a:lnTo>
                    <a:pt x="16855" y="16375"/>
                  </a:lnTo>
                  <a:cubicBezTo>
                    <a:pt x="16876" y="17574"/>
                    <a:pt x="16912" y="19216"/>
                    <a:pt x="14980" y="20023"/>
                  </a:cubicBezTo>
                  <a:cubicBezTo>
                    <a:pt x="14079" y="20402"/>
                    <a:pt x="12803" y="20586"/>
                    <a:pt x="11085" y="20590"/>
                  </a:cubicBezTo>
                  <a:cubicBezTo>
                    <a:pt x="9390" y="20590"/>
                    <a:pt x="8117" y="20391"/>
                    <a:pt x="7199" y="19979"/>
                  </a:cubicBezTo>
                  <a:cubicBezTo>
                    <a:pt x="5231" y="19089"/>
                    <a:pt x="5239" y="17366"/>
                    <a:pt x="5245" y="16334"/>
                  </a:cubicBezTo>
                  <a:cubicBezTo>
                    <a:pt x="5245" y="16334"/>
                    <a:pt x="5245" y="16334"/>
                    <a:pt x="5245" y="16334"/>
                  </a:cubicBezTo>
                  <a:close/>
                  <a:moveTo>
                    <a:pt x="11" y="2147"/>
                  </a:moveTo>
                  <a:lnTo>
                    <a:pt x="2896" y="2143"/>
                  </a:lnTo>
                  <a:cubicBezTo>
                    <a:pt x="2914" y="4717"/>
                    <a:pt x="2995" y="14775"/>
                    <a:pt x="3005" y="16085"/>
                  </a:cubicBezTo>
                  <a:lnTo>
                    <a:pt x="3012" y="16327"/>
                  </a:lnTo>
                  <a:cubicBezTo>
                    <a:pt x="3003" y="17516"/>
                    <a:pt x="2988" y="19507"/>
                    <a:pt x="5618" y="20690"/>
                  </a:cubicBezTo>
                  <a:cubicBezTo>
                    <a:pt x="6964" y="21297"/>
                    <a:pt x="8807" y="21600"/>
                    <a:pt x="11093" y="21596"/>
                  </a:cubicBezTo>
                  <a:cubicBezTo>
                    <a:pt x="13364" y="21596"/>
                    <a:pt x="15189" y="21311"/>
                    <a:pt x="16507" y="20760"/>
                  </a:cubicBezTo>
                  <a:cubicBezTo>
                    <a:pt x="19158" y="19651"/>
                    <a:pt x="19122" y="17754"/>
                    <a:pt x="19095" y="16368"/>
                  </a:cubicBezTo>
                  <a:lnTo>
                    <a:pt x="18976" y="2118"/>
                  </a:lnTo>
                  <a:lnTo>
                    <a:pt x="21600" y="2111"/>
                  </a:lnTo>
                  <a:lnTo>
                    <a:pt x="21581" y="0"/>
                  </a:lnTo>
                  <a:lnTo>
                    <a:pt x="0" y="34"/>
                  </a:lnTo>
                  <a:cubicBezTo>
                    <a:pt x="0" y="34"/>
                    <a:pt x="11" y="2147"/>
                    <a:pt x="11" y="2147"/>
                  </a:cubicBezTo>
                  <a:close/>
                </a:path>
              </a:pathLst>
            </a:custGeom>
            <a:solidFill>
              <a:srgbClr val="6A6A6A"/>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39" name="Shape 2305">
              <a:extLst>
                <a:ext uri="{FF2B5EF4-FFF2-40B4-BE49-F238E27FC236}">
                  <a16:creationId xmlns:a16="http://schemas.microsoft.com/office/drawing/2014/main" id="{F2D75AB2-B424-4F5B-A8E7-9C71B81A65EB}"/>
                </a:ext>
              </a:extLst>
            </p:cNvPr>
            <p:cNvSpPr/>
            <p:nvPr/>
          </p:nvSpPr>
          <p:spPr>
            <a:xfrm>
              <a:off x="7473704" y="3373583"/>
              <a:ext cx="506360" cy="1497887"/>
            </a:xfrm>
            <a:custGeom>
              <a:avLst/>
              <a:gdLst/>
              <a:ahLst/>
              <a:cxnLst>
                <a:cxn ang="0">
                  <a:pos x="wd2" y="hd2"/>
                </a:cxn>
                <a:cxn ang="5400000">
                  <a:pos x="wd2" y="hd2"/>
                </a:cxn>
                <a:cxn ang="10800000">
                  <a:pos x="wd2" y="hd2"/>
                </a:cxn>
                <a:cxn ang="16200000">
                  <a:pos x="wd2" y="hd2"/>
                </a:cxn>
              </a:cxnLst>
              <a:rect l="0" t="0" r="r" b="b"/>
              <a:pathLst>
                <a:path w="20478" h="21592" extrusionOk="0">
                  <a:moveTo>
                    <a:pt x="10378" y="21592"/>
                  </a:moveTo>
                  <a:cubicBezTo>
                    <a:pt x="21178" y="21578"/>
                    <a:pt x="20491" y="18119"/>
                    <a:pt x="20460" y="16042"/>
                  </a:cubicBezTo>
                  <a:cubicBezTo>
                    <a:pt x="20447" y="13969"/>
                    <a:pt x="20291" y="0"/>
                    <a:pt x="20291" y="0"/>
                  </a:cubicBezTo>
                  <a:lnTo>
                    <a:pt x="0" y="22"/>
                  </a:lnTo>
                  <a:cubicBezTo>
                    <a:pt x="0" y="22"/>
                    <a:pt x="155" y="14401"/>
                    <a:pt x="169" y="16064"/>
                  </a:cubicBezTo>
                  <a:cubicBezTo>
                    <a:pt x="201" y="17728"/>
                    <a:pt x="-422" y="21600"/>
                    <a:pt x="10378" y="21592"/>
                  </a:cubicBezTo>
                  <a:cubicBezTo>
                    <a:pt x="10378" y="21592"/>
                    <a:pt x="10378" y="21592"/>
                    <a:pt x="10378" y="21592"/>
                  </a:cubicBezTo>
                  <a:close/>
                </a:path>
              </a:pathLst>
            </a:custGeom>
            <a:solidFill>
              <a:srgbClr val="6A6A6A"/>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grpSp>
          <p:nvGrpSpPr>
            <p:cNvPr id="40" name="Group 2310">
              <a:extLst>
                <a:ext uri="{FF2B5EF4-FFF2-40B4-BE49-F238E27FC236}">
                  <a16:creationId xmlns:a16="http://schemas.microsoft.com/office/drawing/2014/main" id="{BC7178E5-C8D0-4FF6-9139-5604A959C632}"/>
                </a:ext>
              </a:extLst>
            </p:cNvPr>
            <p:cNvGrpSpPr/>
            <p:nvPr/>
          </p:nvGrpSpPr>
          <p:grpSpPr>
            <a:xfrm flipH="1">
              <a:off x="7555313" y="3281985"/>
              <a:ext cx="350100" cy="476020"/>
              <a:chOff x="-53353" y="1120731"/>
              <a:chExt cx="732968" cy="996595"/>
            </a:xfrm>
            <a:solidFill>
              <a:schemeClr val="bg1"/>
            </a:solidFill>
          </p:grpSpPr>
          <p:sp>
            <p:nvSpPr>
              <p:cNvPr id="42" name="Shape 2306">
                <a:extLst>
                  <a:ext uri="{FF2B5EF4-FFF2-40B4-BE49-F238E27FC236}">
                    <a16:creationId xmlns:a16="http://schemas.microsoft.com/office/drawing/2014/main" id="{51CE3F4E-CCFF-4217-A6A3-2E848A073553}"/>
                  </a:ext>
                </a:extLst>
              </p:cNvPr>
              <p:cNvSpPr/>
              <p:nvPr/>
            </p:nvSpPr>
            <p:spPr>
              <a:xfrm rot="10800000">
                <a:off x="305087" y="1120731"/>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3" name="Shape 2307">
                <a:extLst>
                  <a:ext uri="{FF2B5EF4-FFF2-40B4-BE49-F238E27FC236}">
                    <a16:creationId xmlns:a16="http://schemas.microsoft.com/office/drawing/2014/main" id="{766F120B-A2DF-4726-A4FB-A8B24BB2A243}"/>
                  </a:ext>
                </a:extLst>
              </p:cNvPr>
              <p:cNvSpPr/>
              <p:nvPr/>
            </p:nvSpPr>
            <p:spPr>
              <a:xfrm rot="10800000">
                <a:off x="-53353" y="1464094"/>
                <a:ext cx="277475" cy="2774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4" name="Shape 2308">
                <a:extLst>
                  <a:ext uri="{FF2B5EF4-FFF2-40B4-BE49-F238E27FC236}">
                    <a16:creationId xmlns:a16="http://schemas.microsoft.com/office/drawing/2014/main" id="{B9053C55-3219-46ED-88C8-9174D16BE992}"/>
                  </a:ext>
                </a:extLst>
              </p:cNvPr>
              <p:cNvSpPr/>
              <p:nvPr/>
            </p:nvSpPr>
            <p:spPr>
              <a:xfrm rot="10800000">
                <a:off x="291039" y="1587805"/>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5" name="Shape 2309">
                <a:extLst>
                  <a:ext uri="{FF2B5EF4-FFF2-40B4-BE49-F238E27FC236}">
                    <a16:creationId xmlns:a16="http://schemas.microsoft.com/office/drawing/2014/main" id="{7D152399-AAD8-49DD-97BA-7E0E6C3EFC79}"/>
                  </a:ext>
                </a:extLst>
              </p:cNvPr>
              <p:cNvSpPr/>
              <p:nvPr/>
            </p:nvSpPr>
            <p:spPr>
              <a:xfrm rot="10800000">
                <a:off x="40700" y="1886532"/>
                <a:ext cx="230794" cy="2307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grpSp>
        <p:sp>
          <p:nvSpPr>
            <p:cNvPr id="41" name="TextBox 67">
              <a:extLst>
                <a:ext uri="{FF2B5EF4-FFF2-40B4-BE49-F238E27FC236}">
                  <a16:creationId xmlns:a16="http://schemas.microsoft.com/office/drawing/2014/main" id="{0783BA13-8646-4C65-9F09-D4C0CDEB7EE9}"/>
                </a:ext>
              </a:extLst>
            </p:cNvPr>
            <p:cNvSpPr txBox="1"/>
            <p:nvPr/>
          </p:nvSpPr>
          <p:spPr>
            <a:xfrm>
              <a:off x="7368763" y="4485333"/>
              <a:ext cx="716389" cy="246221"/>
            </a:xfrm>
            <a:prstGeom prst="rect">
              <a:avLst/>
            </a:prstGeom>
            <a:noFill/>
          </p:spPr>
          <p:txBody>
            <a:bodyPr wrap="square" lIns="0" tIns="0" rIns="0" bIns="0" rtlCol="0" anchor="t" anchorCtr="0">
              <a:spAutoFit/>
            </a:bodyPr>
            <a:lstStyle>
              <a:defPPr>
                <a:defRPr lang="zh-CN"/>
              </a:defPPr>
              <a:lvl1pPr algn="ctr" defTabSz="1216817">
                <a:spcBef>
                  <a:spcPct val="20000"/>
                </a:spcBef>
                <a:defRPr sz="2400" b="1">
                  <a:latin typeface="Arial" panose="020B0604020202020204" pitchFamily="34" charset="0"/>
                  <a:ea typeface="微软雅黑" panose="020B0503020204020204" pitchFamily="34" charset="-122"/>
                </a:defRPr>
              </a:lvl1pPr>
            </a:lstStyle>
            <a:p>
              <a:r>
                <a:rPr lang="en-US" sz="1600" dirty="0">
                  <a:solidFill>
                    <a:prstClr val="white"/>
                  </a:solidFill>
                  <a:sym typeface="Arial" panose="020B0604020202020204" pitchFamily="34" charset="0"/>
                </a:rPr>
                <a:t>55</a:t>
              </a:r>
              <a:r>
                <a:rPr lang="id-ID" sz="1600" dirty="0">
                  <a:solidFill>
                    <a:prstClr val="white"/>
                  </a:solidFill>
                  <a:sym typeface="Arial" panose="020B0604020202020204" pitchFamily="34" charset="0"/>
                </a:rPr>
                <a:t>%</a:t>
              </a:r>
            </a:p>
          </p:txBody>
        </p:sp>
      </p:grpSp>
      <p:grpSp>
        <p:nvGrpSpPr>
          <p:cNvPr id="54" name="组合 53">
            <a:extLst>
              <a:ext uri="{FF2B5EF4-FFF2-40B4-BE49-F238E27FC236}">
                <a16:creationId xmlns:a16="http://schemas.microsoft.com/office/drawing/2014/main" id="{DFBD9E04-B3C5-4175-AFC2-62CBDB7AF396}"/>
              </a:ext>
            </a:extLst>
          </p:cNvPr>
          <p:cNvGrpSpPr/>
          <p:nvPr/>
        </p:nvGrpSpPr>
        <p:grpSpPr>
          <a:xfrm>
            <a:off x="8715770" y="2221016"/>
            <a:ext cx="3336785" cy="3191316"/>
            <a:chOff x="8690934" y="3182614"/>
            <a:chExt cx="2739066" cy="3191316"/>
          </a:xfrm>
        </p:grpSpPr>
        <p:sp>
          <p:nvSpPr>
            <p:cNvPr id="55" name="TextBox 13">
              <a:extLst>
                <a:ext uri="{FF2B5EF4-FFF2-40B4-BE49-F238E27FC236}">
                  <a16:creationId xmlns:a16="http://schemas.microsoft.com/office/drawing/2014/main" id="{7C4BA443-330F-4E86-B42A-11C08A0BA579}"/>
                </a:ext>
              </a:extLst>
            </p:cNvPr>
            <p:cNvSpPr txBox="1"/>
            <p:nvPr/>
          </p:nvSpPr>
          <p:spPr>
            <a:xfrm>
              <a:off x="8690934" y="3182614"/>
              <a:ext cx="2674031" cy="276999"/>
            </a:xfrm>
            <a:prstGeom prst="rect">
              <a:avLst/>
            </a:prstGeom>
            <a:noFill/>
          </p:spPr>
          <p:txBody>
            <a:bodyPr wrap="square" lIns="0" tIns="0" rIns="0" bIns="0" rtlCol="0" anchor="t" anchorCtr="0">
              <a:spAutoFit/>
            </a:bodyPr>
            <a:lstStyle/>
            <a:p>
              <a:pPr defTabSz="1216817">
                <a:spcBef>
                  <a:spcPct val="20000"/>
                </a:spcBef>
                <a:defRPr/>
              </a:pPr>
              <a:r>
                <a:rPr lang="en-US" altLang="zh-CN" b="1" dirty="0" err="1">
                  <a:solidFill>
                    <a:srgbClr val="445469"/>
                  </a:solidFill>
                  <a:ea typeface="微软雅黑" panose="020B0503020204020204" pitchFamily="34" charset="-122"/>
                  <a:sym typeface="Arial" panose="020B0604020202020204" pitchFamily="34" charset="0"/>
                </a:rPr>
                <a:t>eXtreme</a:t>
              </a:r>
              <a:r>
                <a:rPr lang="en-US" altLang="zh-CN" b="1" dirty="0">
                  <a:solidFill>
                    <a:srgbClr val="445469"/>
                  </a:solidFill>
                  <a:ea typeface="微软雅黑" panose="020B0503020204020204" pitchFamily="34" charset="-122"/>
                  <a:sym typeface="Arial" panose="020B0604020202020204" pitchFamily="34" charset="0"/>
                </a:rPr>
                <a:t> Gradient Boosting(XGB)</a:t>
              </a:r>
              <a:endParaRPr lang="en-US" b="1" dirty="0">
                <a:solidFill>
                  <a:srgbClr val="445469"/>
                </a:solidFill>
                <a:ea typeface="微软雅黑" panose="020B0503020204020204" pitchFamily="34" charset="-122"/>
                <a:sym typeface="Arial" panose="020B0604020202020204" pitchFamily="34" charset="0"/>
              </a:endParaRPr>
            </a:p>
          </p:txBody>
        </p:sp>
        <p:sp>
          <p:nvSpPr>
            <p:cNvPr id="56" name="TextBox 13">
              <a:extLst>
                <a:ext uri="{FF2B5EF4-FFF2-40B4-BE49-F238E27FC236}">
                  <a16:creationId xmlns:a16="http://schemas.microsoft.com/office/drawing/2014/main" id="{FB9A7A24-3785-4150-B0D4-A65FF56EFA5D}"/>
                </a:ext>
              </a:extLst>
            </p:cNvPr>
            <p:cNvSpPr txBox="1"/>
            <p:nvPr/>
          </p:nvSpPr>
          <p:spPr>
            <a:xfrm>
              <a:off x="8695016" y="3468519"/>
              <a:ext cx="2734984" cy="2905411"/>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Classifier parameters:</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eta = 0.05,</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gamma = 0.1,</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colsample_bytree</a:t>
              </a:r>
              <a:r>
                <a:rPr lang="en-US" altLang="zh-CN" sz="1600" dirty="0">
                  <a:solidFill>
                    <a:srgbClr val="445469"/>
                  </a:solidFill>
                  <a:ea typeface="微软雅黑" panose="020B0503020204020204" pitchFamily="34" charset="-122"/>
                  <a:sym typeface="Arial" panose="020B0604020202020204" pitchFamily="34" charset="0"/>
                </a:rPr>
                <a:t> = 0.6,</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nrounds</a:t>
              </a:r>
              <a:r>
                <a:rPr lang="en-US" altLang="zh-CN" sz="1600" dirty="0">
                  <a:solidFill>
                    <a:srgbClr val="445469"/>
                  </a:solidFill>
                  <a:ea typeface="微软雅黑" panose="020B0503020204020204" pitchFamily="34" charset="-122"/>
                  <a:sym typeface="Arial" panose="020B0604020202020204" pitchFamily="34" charset="0"/>
                </a:rPr>
                <a:t> = 500,</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Features and dimension:</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Improved (distance + geometric),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dim = 129.</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Colored (distance + geometric +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 dim = 139.</a:t>
              </a:r>
            </a:p>
          </p:txBody>
        </p:sp>
      </p:grpSp>
      <p:grpSp>
        <p:nvGrpSpPr>
          <p:cNvPr id="57" name="组合 56">
            <a:extLst>
              <a:ext uri="{FF2B5EF4-FFF2-40B4-BE49-F238E27FC236}">
                <a16:creationId xmlns:a16="http://schemas.microsoft.com/office/drawing/2014/main" id="{CA618A84-48D8-4C84-8A62-3705B4753F88}"/>
              </a:ext>
            </a:extLst>
          </p:cNvPr>
          <p:cNvGrpSpPr/>
          <p:nvPr/>
        </p:nvGrpSpPr>
        <p:grpSpPr>
          <a:xfrm>
            <a:off x="244726" y="2314758"/>
            <a:ext cx="3277506" cy="3486781"/>
            <a:chOff x="1100717" y="3182614"/>
            <a:chExt cx="2637336" cy="3486781"/>
          </a:xfrm>
        </p:grpSpPr>
        <p:sp>
          <p:nvSpPr>
            <p:cNvPr id="58" name="TextBox 13">
              <a:extLst>
                <a:ext uri="{FF2B5EF4-FFF2-40B4-BE49-F238E27FC236}">
                  <a16:creationId xmlns:a16="http://schemas.microsoft.com/office/drawing/2014/main" id="{ABF698B5-7D2C-41A8-AC8F-1579D3B62086}"/>
                </a:ext>
              </a:extLst>
            </p:cNvPr>
            <p:cNvSpPr txBox="1"/>
            <p:nvPr/>
          </p:nvSpPr>
          <p:spPr>
            <a:xfrm>
              <a:off x="1100717" y="3182614"/>
              <a:ext cx="2634364" cy="276999"/>
            </a:xfrm>
            <a:prstGeom prst="rect">
              <a:avLst/>
            </a:prstGeom>
            <a:noFill/>
          </p:spPr>
          <p:txBody>
            <a:bodyPr wrap="square" lIns="0" tIns="0" rIns="0" bIns="0" rtlCol="0" anchor="t" anchorCtr="0">
              <a:spAutoFit/>
            </a:bodyPr>
            <a:lstStyle/>
            <a:p>
              <a:pPr defTabSz="1216817">
                <a:spcBef>
                  <a:spcPct val="20000"/>
                </a:spcBef>
                <a:defRPr/>
              </a:pPr>
              <a:r>
                <a:rPr lang="en-US" altLang="zh-CN" b="1" dirty="0">
                  <a:solidFill>
                    <a:srgbClr val="445469"/>
                  </a:solidFill>
                  <a:ea typeface="微软雅黑" panose="020B0503020204020204" pitchFamily="34" charset="-122"/>
                  <a:sym typeface="Arial" panose="020B0604020202020204" pitchFamily="34" charset="0"/>
                </a:rPr>
                <a:t>Gradient Boosting Machine(GBM)</a:t>
              </a:r>
              <a:endParaRPr lang="en-US" b="1" dirty="0">
                <a:solidFill>
                  <a:srgbClr val="445469"/>
                </a:solidFill>
                <a:ea typeface="微软雅黑" panose="020B0503020204020204" pitchFamily="34" charset="-122"/>
                <a:sym typeface="Arial" panose="020B0604020202020204" pitchFamily="34" charset="0"/>
              </a:endParaRPr>
            </a:p>
          </p:txBody>
        </p:sp>
        <p:sp>
          <p:nvSpPr>
            <p:cNvPr id="59" name="TextBox 13">
              <a:extLst>
                <a:ext uri="{FF2B5EF4-FFF2-40B4-BE49-F238E27FC236}">
                  <a16:creationId xmlns:a16="http://schemas.microsoft.com/office/drawing/2014/main" id="{069A8FCE-755B-4E6B-A7AC-294A191E9D4F}"/>
                </a:ext>
              </a:extLst>
            </p:cNvPr>
            <p:cNvSpPr txBox="1"/>
            <p:nvPr/>
          </p:nvSpPr>
          <p:spPr>
            <a:xfrm>
              <a:off x="1114019" y="3468519"/>
              <a:ext cx="2624034" cy="3200876"/>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Classifier parameters:</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n.trees</a:t>
              </a:r>
              <a:r>
                <a:rPr lang="en-US" altLang="zh-CN" sz="1600" dirty="0">
                  <a:solidFill>
                    <a:srgbClr val="445469"/>
                  </a:solidFill>
                  <a:ea typeface="微软雅黑" panose="020B0503020204020204" pitchFamily="34" charset="-122"/>
                  <a:sym typeface="Arial" panose="020B0604020202020204" pitchFamily="34" charset="0"/>
                </a:rPr>
                <a:t> = 200,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bag.fraction</a:t>
              </a:r>
              <a:r>
                <a:rPr lang="en-US" altLang="zh-CN" sz="1600" dirty="0">
                  <a:solidFill>
                    <a:srgbClr val="445469"/>
                  </a:solidFill>
                  <a:ea typeface="微软雅黑" panose="020B0503020204020204" pitchFamily="34" charset="-122"/>
                  <a:sym typeface="Arial" panose="020B0604020202020204" pitchFamily="34" charset="0"/>
                </a:rPr>
                <a:t> = 0.8,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shrinkage = 0.1,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cv.folds</a:t>
              </a:r>
              <a:r>
                <a:rPr lang="en-US" altLang="zh-CN" sz="1600" dirty="0">
                  <a:solidFill>
                    <a:srgbClr val="445469"/>
                  </a:solidFill>
                  <a:ea typeface="微软雅黑" panose="020B0503020204020204" pitchFamily="34" charset="-122"/>
                  <a:sym typeface="Arial" panose="020B0604020202020204" pitchFamily="34" charset="0"/>
                </a:rPr>
                <a:t> = 3.</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Features and dimension:</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Baseline (distance), dim = 6006.</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Improved (distance + geometric),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dim = 129.</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Colored (distance + geometric +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 dim = 139.</a:t>
              </a:r>
            </a:p>
          </p:txBody>
        </p:sp>
      </p:grpSp>
      <p:grpSp>
        <p:nvGrpSpPr>
          <p:cNvPr id="60" name="组合 59">
            <a:extLst>
              <a:ext uri="{FF2B5EF4-FFF2-40B4-BE49-F238E27FC236}">
                <a16:creationId xmlns:a16="http://schemas.microsoft.com/office/drawing/2014/main" id="{DE56E469-B6C0-4BE0-BD17-90B5A7C68FAB}"/>
              </a:ext>
            </a:extLst>
          </p:cNvPr>
          <p:cNvGrpSpPr/>
          <p:nvPr/>
        </p:nvGrpSpPr>
        <p:grpSpPr>
          <a:xfrm>
            <a:off x="3607279" y="4290042"/>
            <a:ext cx="4977442" cy="1713988"/>
            <a:chOff x="4914703" y="5355412"/>
            <a:chExt cx="2338080" cy="1713988"/>
          </a:xfrm>
        </p:grpSpPr>
        <p:sp>
          <p:nvSpPr>
            <p:cNvPr id="61" name="TextBox 13">
              <a:extLst>
                <a:ext uri="{FF2B5EF4-FFF2-40B4-BE49-F238E27FC236}">
                  <a16:creationId xmlns:a16="http://schemas.microsoft.com/office/drawing/2014/main" id="{51E82E4F-B1BF-4A85-8DB2-52A759AC25AD}"/>
                </a:ext>
              </a:extLst>
            </p:cNvPr>
            <p:cNvSpPr txBox="1"/>
            <p:nvPr/>
          </p:nvSpPr>
          <p:spPr>
            <a:xfrm>
              <a:off x="4914703" y="5355412"/>
              <a:ext cx="2338080" cy="307777"/>
            </a:xfrm>
            <a:prstGeom prst="rect">
              <a:avLst/>
            </a:prstGeom>
            <a:noFill/>
          </p:spPr>
          <p:txBody>
            <a:bodyPr wrap="square" lIns="0" tIns="0" rIns="0" bIns="0" rtlCol="0" anchor="t" anchorCtr="0">
              <a:spAutoFit/>
            </a:bodyPr>
            <a:lstStyle/>
            <a:p>
              <a:pPr algn="ctr" defTabSz="1216817">
                <a:spcBef>
                  <a:spcPct val="20000"/>
                </a:spcBef>
                <a:defRPr/>
              </a:pPr>
              <a:r>
                <a:rPr lang="en-US" altLang="zh-CN" sz="2000" b="1" dirty="0">
                  <a:solidFill>
                    <a:srgbClr val="445469"/>
                  </a:solidFill>
                  <a:ea typeface="微软雅黑" panose="020B0503020204020204" pitchFamily="34" charset="-122"/>
                  <a:sym typeface="Arial" panose="020B0604020202020204" pitchFamily="34" charset="0"/>
                </a:rPr>
                <a:t>Support Vector Machine(SVM)</a:t>
              </a:r>
              <a:endParaRPr lang="en-US" sz="2000" b="1" dirty="0">
                <a:solidFill>
                  <a:srgbClr val="445469"/>
                </a:solidFill>
                <a:ea typeface="微软雅黑" panose="020B0503020204020204" pitchFamily="34" charset="-122"/>
                <a:sym typeface="Arial" panose="020B0604020202020204" pitchFamily="34" charset="0"/>
              </a:endParaRPr>
            </a:p>
          </p:txBody>
        </p:sp>
        <p:sp>
          <p:nvSpPr>
            <p:cNvPr id="62" name="TextBox 13">
              <a:extLst>
                <a:ext uri="{FF2B5EF4-FFF2-40B4-BE49-F238E27FC236}">
                  <a16:creationId xmlns:a16="http://schemas.microsoft.com/office/drawing/2014/main" id="{DBA6386F-F5C8-4389-A84B-4C2D1AAC20C3}"/>
                </a:ext>
              </a:extLst>
            </p:cNvPr>
            <p:cNvSpPr txBox="1"/>
            <p:nvPr/>
          </p:nvSpPr>
          <p:spPr>
            <a:xfrm>
              <a:off x="4918784" y="5641317"/>
              <a:ext cx="2333999" cy="1428083"/>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Classifier parameters:</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kernel = 'poly’,  degree = 1,  gamma = 0.008</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Features and dimension:</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Improved (distance + geometric),  dim = 129.</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Colored (distance + geometric + color), dim = 139.</a:t>
              </a:r>
            </a:p>
          </p:txBody>
        </p:sp>
      </p:grpSp>
      <p:sp>
        <p:nvSpPr>
          <p:cNvPr id="4" name="文本框 3">
            <a:extLst>
              <a:ext uri="{FF2B5EF4-FFF2-40B4-BE49-F238E27FC236}">
                <a16:creationId xmlns:a16="http://schemas.microsoft.com/office/drawing/2014/main" id="{AC313A82-FA0A-4B4A-9861-F22D4A07F173}"/>
              </a:ext>
            </a:extLst>
          </p:cNvPr>
          <p:cNvSpPr txBox="1"/>
          <p:nvPr/>
        </p:nvSpPr>
        <p:spPr>
          <a:xfrm>
            <a:off x="2451804" y="5942984"/>
            <a:ext cx="7152017" cy="954107"/>
          </a:xfrm>
          <a:prstGeom prst="rect">
            <a:avLst/>
          </a:prstGeom>
          <a:noFill/>
        </p:spPr>
        <p:txBody>
          <a:bodyPr wrap="square" rtlCol="0">
            <a:spAutoFit/>
          </a:bodyPr>
          <a:lstStyle/>
          <a:p>
            <a:pPr algn="ctr"/>
            <a:r>
              <a:rPr lang="en-US" sz="2800" dirty="0">
                <a:solidFill>
                  <a:srgbClr val="7030A0"/>
                </a:solidFill>
              </a:rPr>
              <a:t>We extracted color features and</a:t>
            </a:r>
          </a:p>
          <a:p>
            <a:pPr algn="ctr"/>
            <a:r>
              <a:rPr lang="en-US" sz="2800" dirty="0">
                <a:solidFill>
                  <a:srgbClr val="7030A0"/>
                </a:solidFill>
              </a:rPr>
              <a:t>used the SVM classifier as our improved model.</a:t>
            </a:r>
          </a:p>
        </p:txBody>
      </p:sp>
      <p:sp>
        <p:nvSpPr>
          <p:cNvPr id="63" name="文本框 62">
            <a:extLst>
              <a:ext uri="{FF2B5EF4-FFF2-40B4-BE49-F238E27FC236}">
                <a16:creationId xmlns:a16="http://schemas.microsoft.com/office/drawing/2014/main" id="{5C576855-F898-4707-9800-C4D5A4E53D68}"/>
              </a:ext>
            </a:extLst>
          </p:cNvPr>
          <p:cNvSpPr txBox="1"/>
          <p:nvPr/>
        </p:nvSpPr>
        <p:spPr>
          <a:xfrm>
            <a:off x="4935846" y="306550"/>
            <a:ext cx="6868358" cy="646331"/>
          </a:xfrm>
          <a:prstGeom prst="rect">
            <a:avLst/>
          </a:prstGeom>
          <a:noFill/>
        </p:spPr>
        <p:txBody>
          <a:bodyPr wrap="square" rtlCol="0">
            <a:spAutoFit/>
          </a:bodyPr>
          <a:lstStyle/>
          <a:p>
            <a:r>
              <a:rPr lang="en-US" dirty="0">
                <a:solidFill>
                  <a:srgbClr val="445469"/>
                </a:solidFill>
              </a:rPr>
              <a:t>When randomly selecting a 20% test set, we are not randomly selecting 20% images, but randomly selecting all images for 20% </a:t>
            </a:r>
            <a:r>
              <a:rPr lang="en-US" altLang="zh-CN" dirty="0">
                <a:solidFill>
                  <a:srgbClr val="445469"/>
                </a:solidFill>
              </a:rPr>
              <a:t>people</a:t>
            </a:r>
            <a:r>
              <a:rPr lang="en-US" dirty="0">
                <a:solidFill>
                  <a:srgbClr val="445469"/>
                </a:solidFill>
              </a:rPr>
              <a:t>.</a:t>
            </a:r>
          </a:p>
        </p:txBody>
      </p:sp>
      <p:pic>
        <p:nvPicPr>
          <p:cNvPr id="5" name="音频 4">
            <a:hlinkClick r:id="" action="ppaction://media"/>
            <a:extLst>
              <a:ext uri="{FF2B5EF4-FFF2-40B4-BE49-F238E27FC236}">
                <a16:creationId xmlns:a16="http://schemas.microsoft.com/office/drawing/2014/main" id="{E7E8D481-D9AC-4628-8A85-A71EE753C0F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650859818"/>
      </p:ext>
    </p:extLst>
  </p:cSld>
  <p:clrMapOvr>
    <a:masterClrMapping/>
  </p:clrMapOvr>
  <mc:AlternateContent xmlns:mc="http://schemas.openxmlformats.org/markup-compatibility/2006">
    <mc:Choice xmlns:p14="http://schemas.microsoft.com/office/powerpoint/2010/main" Requires="p14">
      <p:transition advTm="30817">
        <p14:prism isContent="1" isInverted="1"/>
      </p:transition>
    </mc:Choice>
    <mc:Fallback>
      <p:transition advTm="308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22" presetClass="entr" presetSubtype="1" fill="hold" nodeType="withEffect">
                                  <p:stCondLst>
                                    <p:cond delay="0"/>
                                  </p:stCondLst>
                                  <p:childTnLst>
                                    <p:set>
                                      <p:cBhvr>
                                        <p:cTn id="8" dur="1" fill="hold">
                                          <p:stCondLst>
                                            <p:cond delay="0"/>
                                          </p:stCondLst>
                                        </p:cTn>
                                        <p:tgtEl>
                                          <p:spTgt spid="28"/>
                                        </p:tgtEl>
                                        <p:attrNameLst>
                                          <p:attrName>style.visibility</p:attrName>
                                        </p:attrNameLst>
                                      </p:cBhvr>
                                      <p:to>
                                        <p:strVal val="visible"/>
                                      </p:to>
                                    </p:set>
                                    <p:animEffect transition="in" filter="wipe(up)">
                                      <p:cBhvr>
                                        <p:cTn id="9" dur="500"/>
                                        <p:tgtEl>
                                          <p:spTgt spid="2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wipe(right)">
                                      <p:cBhvr>
                                        <p:cTn id="13" dur="500"/>
                                        <p:tgtEl>
                                          <p:spTgt spid="57"/>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left)">
                                      <p:cBhvr>
                                        <p:cTn id="17" dur="500"/>
                                        <p:tgtEl>
                                          <p:spTgt spid="54"/>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wipe(up)">
                                      <p:cBhvr>
                                        <p:cTn id="21" dur="500"/>
                                        <p:tgtEl>
                                          <p:spTgt spid="60"/>
                                        </p:tgtEl>
                                      </p:cBhvr>
                                    </p:animEffect>
                                  </p:childTnLst>
                                </p:cTn>
                              </p:par>
                            </p:childTnLst>
                          </p:cTn>
                        </p:par>
                        <p:par>
                          <p:cTn id="22" fill="hold">
                            <p:stCondLst>
                              <p:cond delay="2000"/>
                            </p:stCondLst>
                            <p:childTnLst>
                              <p:par>
                                <p:cTn id="23" presetID="14" presetClass="entr" presetSubtype="10"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randombar(horizontal)">
                                      <p:cBhvr>
                                        <p:cTn id="25" dur="1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randombar(horizontal)">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5"/>
                </p:tgtEl>
              </p:cMediaNode>
            </p:audio>
          </p:childTnLst>
        </p:cTn>
      </p:par>
    </p:tnLst>
    <p:bldLst>
      <p:bldP spid="4"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5581" y="571201"/>
            <a:ext cx="6068291" cy="5664647"/>
            <a:chOff x="2496157" y="237388"/>
            <a:chExt cx="6822015" cy="6383223"/>
          </a:xfrm>
        </p:grpSpPr>
        <p:pic>
          <p:nvPicPr>
            <p:cNvPr id="2" name="图片 1"/>
            <p:cNvPicPr>
              <a:picLocks noChangeAspect="1"/>
            </p:cNvPicPr>
            <p:nvPr/>
          </p:nvPicPr>
          <p:blipFill>
            <a:blip r:embed="rId5"/>
            <a:stretch>
              <a:fillRect/>
            </a:stretch>
          </p:blipFill>
          <p:spPr>
            <a:xfrm>
              <a:off x="2499730" y="237388"/>
              <a:ext cx="6818442" cy="6383223"/>
            </a:xfrm>
            <a:prstGeom prst="rect">
              <a:avLst/>
            </a:prstGeom>
          </p:spPr>
        </p:pic>
        <p:pic>
          <p:nvPicPr>
            <p:cNvPr id="4" name="图片 3"/>
            <p:cNvPicPr>
              <a:picLocks noChangeAspect="1"/>
            </p:cNvPicPr>
            <p:nvPr/>
          </p:nvPicPr>
          <p:blipFill>
            <a:blip r:embed="rId6"/>
            <a:stretch>
              <a:fillRect/>
            </a:stretch>
          </p:blipFill>
          <p:spPr>
            <a:xfrm>
              <a:off x="2496157" y="237388"/>
              <a:ext cx="6822015" cy="6383065"/>
            </a:xfrm>
            <a:prstGeom prst="rect">
              <a:avLst/>
            </a:prstGeom>
          </p:spPr>
        </p:pic>
      </p:grpSp>
      <p:grpSp>
        <p:nvGrpSpPr>
          <p:cNvPr id="7" name="组合 6"/>
          <p:cNvGrpSpPr/>
          <p:nvPr/>
        </p:nvGrpSpPr>
        <p:grpSpPr>
          <a:xfrm>
            <a:off x="433824" y="829931"/>
            <a:ext cx="5144671" cy="5197160"/>
            <a:chOff x="346734" y="829931"/>
            <a:chExt cx="5144671" cy="5197160"/>
          </a:xfrm>
        </p:grpSpPr>
        <p:pic>
          <p:nvPicPr>
            <p:cNvPr id="6" name="图片 5"/>
            <p:cNvPicPr>
              <a:picLocks noChangeAspect="1"/>
            </p:cNvPicPr>
            <p:nvPr/>
          </p:nvPicPr>
          <p:blipFill>
            <a:blip r:embed="rId7"/>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04</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29989"/>
              <a:ext cx="4900564" cy="696944"/>
              <a:chOff x="322440" y="4116058"/>
              <a:chExt cx="4900847" cy="697177"/>
            </a:xfrm>
          </p:grpSpPr>
          <p:sp>
            <p:nvSpPr>
              <p:cNvPr id="14" name="文本框 13"/>
              <p:cNvSpPr txBox="1"/>
              <p:nvPr/>
            </p:nvSpPr>
            <p:spPr>
              <a:xfrm>
                <a:off x="1198791" y="4116058"/>
                <a:ext cx="4024496" cy="523397"/>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Conclusion</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552104"/>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accuracy analysis and time analysis</a:t>
              </a:r>
            </a:p>
          </p:txBody>
        </p:sp>
      </p:grpSp>
      <p:pic>
        <p:nvPicPr>
          <p:cNvPr id="9" name="音频 8">
            <a:hlinkClick r:id="" action="ppaction://media"/>
            <a:extLst>
              <a:ext uri="{FF2B5EF4-FFF2-40B4-BE49-F238E27FC236}">
                <a16:creationId xmlns:a16="http://schemas.microsoft.com/office/drawing/2014/main" id="{F85A1AC0-1A00-4EFB-AC88-032159EA564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13428186"/>
      </p:ext>
    </p:extLst>
  </p:cSld>
  <p:clrMapOvr>
    <a:masterClrMapping/>
  </p:clrMapOvr>
  <mc:AlternateContent xmlns:mc="http://schemas.openxmlformats.org/markup-compatibility/2006">
    <mc:Choice xmlns:p14="http://schemas.microsoft.com/office/powerpoint/2010/main" Requires="p14">
      <p:transition advTm="3712">
        <p14:prism isContent="1" isInverted="1"/>
      </p:transition>
    </mc:Choice>
    <mc:Fallback>
      <p:transition advTm="37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14" presetClass="entr" presetSubtype="1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randombar(horizontal)">
                                      <p:cBhvr>
                                        <p:cTn id="9" dur="500"/>
                                        <p:tgtEl>
                                          <p:spTgt spid="7"/>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5"/>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- 1</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2693554" y="1030515"/>
            <a:ext cx="6804892" cy="646331"/>
          </a:xfrm>
          <a:prstGeom prst="rect">
            <a:avLst/>
          </a:prstGeom>
          <a:noFill/>
        </p:spPr>
        <p:txBody>
          <a:bodyPr wrap="square" rtlCol="0">
            <a:spAutoFit/>
          </a:bodyPr>
          <a:lstStyle/>
          <a:p>
            <a:r>
              <a:rPr lang="en-US" sz="3600" dirty="0">
                <a:solidFill>
                  <a:srgbClr val="7030A0"/>
                </a:solidFill>
              </a:rPr>
              <a:t>Training time for different methods</a:t>
            </a:r>
            <a:endParaRPr lang="en-US" sz="3600" dirty="0">
              <a:solidFill>
                <a:srgbClr val="FF0000"/>
              </a:solidFill>
            </a:endParaRPr>
          </a:p>
        </p:txBody>
      </p:sp>
      <p:pic>
        <p:nvPicPr>
          <p:cNvPr id="3" name="图片 2" descr="图片包含 游戏机, 文字&#10;&#10;描述已自动生成">
            <a:extLst>
              <a:ext uri="{FF2B5EF4-FFF2-40B4-BE49-F238E27FC236}">
                <a16:creationId xmlns:a16="http://schemas.microsoft.com/office/drawing/2014/main" id="{50335C49-D9F3-4DC3-A4DC-B06161DE64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491" y="1809518"/>
            <a:ext cx="5664854" cy="4886036"/>
          </a:xfrm>
          <a:prstGeom prst="rect">
            <a:avLst/>
          </a:prstGeom>
          <a:effectLst>
            <a:outerShdw blurRad="76200" dist="76200" dir="13200000" algn="ctr" rotWithShape="0">
              <a:srgbClr val="000000">
                <a:alpha val="20000"/>
              </a:srgbClr>
            </a:outerShdw>
          </a:effectLst>
        </p:spPr>
      </p:pic>
      <p:pic>
        <p:nvPicPr>
          <p:cNvPr id="5" name="图片 4" descr="一些文字和图案&#10;&#10;描述已自动生成">
            <a:extLst>
              <a:ext uri="{FF2B5EF4-FFF2-40B4-BE49-F238E27FC236}">
                <a16:creationId xmlns:a16="http://schemas.microsoft.com/office/drawing/2014/main" id="{D4177D13-F480-41F8-BDCC-ABA35FD13F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0657" y="1809518"/>
            <a:ext cx="5664855" cy="4883249"/>
          </a:xfrm>
          <a:prstGeom prst="rect">
            <a:avLst/>
          </a:prstGeom>
          <a:effectLst>
            <a:outerShdw blurRad="76200" dist="76200" dir="13200000" algn="ctr" rotWithShape="0">
              <a:srgbClr val="000000">
                <a:alpha val="20000"/>
              </a:srgbClr>
            </a:outerShdw>
          </a:effectLst>
        </p:spPr>
      </p:pic>
      <p:sp>
        <p:nvSpPr>
          <p:cNvPr id="6" name="矩形 5">
            <a:extLst>
              <a:ext uri="{FF2B5EF4-FFF2-40B4-BE49-F238E27FC236}">
                <a16:creationId xmlns:a16="http://schemas.microsoft.com/office/drawing/2014/main" id="{63948838-CDEE-4833-A241-B3AAC98A8910}"/>
              </a:ext>
            </a:extLst>
          </p:cNvPr>
          <p:cNvSpPr/>
          <p:nvPr/>
        </p:nvSpPr>
        <p:spPr>
          <a:xfrm>
            <a:off x="3814617" y="343038"/>
            <a:ext cx="7426037" cy="646331"/>
          </a:xfrm>
          <a:prstGeom prst="rect">
            <a:avLst/>
          </a:prstGeom>
        </p:spPr>
        <p:txBody>
          <a:bodyPr wrap="square">
            <a:spAutoFit/>
          </a:bodyPr>
          <a:lstStyle/>
          <a:p>
            <a:r>
              <a:rPr lang="en-US" dirty="0">
                <a:solidFill>
                  <a:srgbClr val="445469"/>
                </a:solidFill>
              </a:rPr>
              <a:t>Total training time = </a:t>
            </a:r>
          </a:p>
          <a:p>
            <a:r>
              <a:rPr lang="en-US" dirty="0">
                <a:solidFill>
                  <a:srgbClr val="445469"/>
                </a:solidFill>
              </a:rPr>
              <a:t>    Data preprocessing time + Feature extraction time + Model training time</a:t>
            </a:r>
          </a:p>
        </p:txBody>
      </p:sp>
      <p:pic>
        <p:nvPicPr>
          <p:cNvPr id="2" name="音频 1">
            <a:hlinkClick r:id="" action="ppaction://media"/>
            <a:extLst>
              <a:ext uri="{FF2B5EF4-FFF2-40B4-BE49-F238E27FC236}">
                <a16:creationId xmlns:a16="http://schemas.microsoft.com/office/drawing/2014/main" id="{CBC2FBE6-21C2-4484-AD77-659EA2278EB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48587500"/>
      </p:ext>
    </p:extLst>
  </p:cSld>
  <p:clrMapOvr>
    <a:masterClrMapping/>
  </p:clrMapOvr>
  <mc:AlternateContent xmlns:mc="http://schemas.openxmlformats.org/markup-compatibility/2006">
    <mc:Choice xmlns:p14="http://schemas.microsoft.com/office/powerpoint/2010/main" Requires="p14">
      <p:transition advTm="25085">
        <p14:prism isContent="1" isInverted="1"/>
      </p:transition>
    </mc:Choice>
    <mc:Fallback>
      <p:transition advTm="250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4" presetClass="entr" presetSubtype="1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animEffect transition="in" filter="randombar(horizontal)">
                                      <p:cBhvr>
                                        <p:cTn id="9" dur="500"/>
                                        <p:tgtEl>
                                          <p:spTgt spid="63"/>
                                        </p:tgtEl>
                                      </p:cBhvr>
                                    </p:animEffect>
                                  </p:childTnLst>
                                </p:cTn>
                              </p:par>
                            </p:childTnLst>
                          </p:cTn>
                        </p:par>
                        <p:par>
                          <p:cTn id="10" fill="hold">
                            <p:stCondLst>
                              <p:cond delay="500"/>
                            </p:stCondLst>
                            <p:childTnLst>
                              <p:par>
                                <p:cTn id="11" presetID="16" presetClass="entr" presetSubtype="2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2"/>
                </p:tgtEl>
              </p:cMediaNode>
            </p:audio>
          </p:childTnLst>
        </p:cTn>
      </p:par>
    </p:tnLst>
    <p:bldLst>
      <p:bldP spid="63"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5"/>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- 2</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3104572" y="1030515"/>
            <a:ext cx="5982856" cy="646331"/>
          </a:xfrm>
          <a:prstGeom prst="rect">
            <a:avLst/>
          </a:prstGeom>
          <a:noFill/>
        </p:spPr>
        <p:txBody>
          <a:bodyPr wrap="square" rtlCol="0">
            <a:spAutoFit/>
          </a:bodyPr>
          <a:lstStyle/>
          <a:p>
            <a:r>
              <a:rPr lang="en-US" sz="3600" dirty="0">
                <a:solidFill>
                  <a:srgbClr val="7030A0"/>
                </a:solidFill>
              </a:rPr>
              <a:t>Test time for different methods</a:t>
            </a:r>
            <a:endParaRPr lang="en-US" sz="3600" dirty="0">
              <a:solidFill>
                <a:srgbClr val="FF0000"/>
              </a:solidFill>
            </a:endParaRPr>
          </a:p>
        </p:txBody>
      </p:sp>
      <p:sp>
        <p:nvSpPr>
          <p:cNvPr id="5" name="矩形 4">
            <a:extLst>
              <a:ext uri="{FF2B5EF4-FFF2-40B4-BE49-F238E27FC236}">
                <a16:creationId xmlns:a16="http://schemas.microsoft.com/office/drawing/2014/main" id="{2F906AE4-6EEB-4140-BBEA-34CDD0C3C2B8}"/>
              </a:ext>
            </a:extLst>
          </p:cNvPr>
          <p:cNvSpPr/>
          <p:nvPr/>
        </p:nvSpPr>
        <p:spPr>
          <a:xfrm>
            <a:off x="3814617" y="343038"/>
            <a:ext cx="7426037" cy="646331"/>
          </a:xfrm>
          <a:prstGeom prst="rect">
            <a:avLst/>
          </a:prstGeom>
        </p:spPr>
        <p:txBody>
          <a:bodyPr wrap="square">
            <a:spAutoFit/>
          </a:bodyPr>
          <a:lstStyle/>
          <a:p>
            <a:r>
              <a:rPr lang="en-US" dirty="0">
                <a:solidFill>
                  <a:srgbClr val="445469"/>
                </a:solidFill>
              </a:rPr>
              <a:t>Total test time = </a:t>
            </a:r>
          </a:p>
          <a:p>
            <a:r>
              <a:rPr lang="en-US" dirty="0">
                <a:solidFill>
                  <a:srgbClr val="445469"/>
                </a:solidFill>
              </a:rPr>
              <a:t>    Data preprocessing time + Feature extraction time + Test prediction time</a:t>
            </a:r>
          </a:p>
        </p:txBody>
      </p:sp>
      <p:pic>
        <p:nvPicPr>
          <p:cNvPr id="6" name="图片 5" descr="手机屏幕截图&#10;&#10;描述已自动生成">
            <a:extLst>
              <a:ext uri="{FF2B5EF4-FFF2-40B4-BE49-F238E27FC236}">
                <a16:creationId xmlns:a16="http://schemas.microsoft.com/office/drawing/2014/main" id="{62206A0E-DA8D-4402-A7AE-EF8F0057CB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487" y="1838141"/>
            <a:ext cx="5664854" cy="4854625"/>
          </a:xfrm>
          <a:prstGeom prst="rect">
            <a:avLst/>
          </a:prstGeom>
          <a:effectLst>
            <a:outerShdw blurRad="76200" dist="114300" dir="13200000" algn="ctr" rotWithShape="0">
              <a:srgbClr val="000000">
                <a:alpha val="20000"/>
              </a:srgbClr>
            </a:outerShdw>
          </a:effectLst>
        </p:spPr>
      </p:pic>
      <p:pic>
        <p:nvPicPr>
          <p:cNvPr id="9" name="图片 8" descr="手机屏幕截图&#10;&#10;描述已自动生成">
            <a:extLst>
              <a:ext uri="{FF2B5EF4-FFF2-40B4-BE49-F238E27FC236}">
                <a16:creationId xmlns:a16="http://schemas.microsoft.com/office/drawing/2014/main" id="{5950B796-FE3F-45C0-96E5-3F6F3354CE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0661" y="1825079"/>
            <a:ext cx="5664854" cy="4880747"/>
          </a:xfrm>
          <a:prstGeom prst="rect">
            <a:avLst/>
          </a:prstGeom>
          <a:effectLst>
            <a:outerShdw blurRad="76200" dist="76200" dir="13200000" algn="ctr" rotWithShape="0">
              <a:srgbClr val="000000">
                <a:alpha val="20000"/>
              </a:srgbClr>
            </a:outerShdw>
          </a:effectLst>
        </p:spPr>
      </p:pic>
      <p:pic>
        <p:nvPicPr>
          <p:cNvPr id="4" name="音频 3">
            <a:hlinkClick r:id="" action="ppaction://media"/>
            <a:extLst>
              <a:ext uri="{FF2B5EF4-FFF2-40B4-BE49-F238E27FC236}">
                <a16:creationId xmlns:a16="http://schemas.microsoft.com/office/drawing/2014/main" id="{7D9C0730-83C6-43DF-A344-EC4B1BB2B70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38730120"/>
      </p:ext>
    </p:extLst>
  </p:cSld>
  <p:clrMapOvr>
    <a:masterClrMapping/>
  </p:clrMapOvr>
  <mc:AlternateContent xmlns:mc="http://schemas.openxmlformats.org/markup-compatibility/2006">
    <mc:Choice xmlns:p14="http://schemas.microsoft.com/office/powerpoint/2010/main" Requires="p14">
      <p:transition advTm="13498">
        <p14:prism isContent="1" isInverted="1"/>
      </p:transition>
    </mc:Choice>
    <mc:Fallback>
      <p:transition advTm="134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4" presetClass="entr" presetSubtype="1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animEffect transition="in" filter="randombar(horizontal)">
                                      <p:cBhvr>
                                        <p:cTn id="9" dur="500"/>
                                        <p:tgtEl>
                                          <p:spTgt spid="63"/>
                                        </p:tgtEl>
                                      </p:cBhvr>
                                    </p:animEffect>
                                  </p:childTnLst>
                                </p:cTn>
                              </p:par>
                            </p:childTnLst>
                          </p:cTn>
                        </p:par>
                        <p:par>
                          <p:cTn id="10" fill="hold">
                            <p:stCondLst>
                              <p:cond delay="500"/>
                            </p:stCondLst>
                            <p:childTnLst>
                              <p:par>
                                <p:cTn id="11" presetID="16" presetClass="entr" presetSubtype="2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4"/>
                </p:tgtEl>
              </p:cMediaNode>
            </p:audio>
          </p:childTnLst>
        </p:cTn>
      </p:par>
    </p:tnLst>
    <p:bldLst>
      <p:bldP spid="63"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6"/>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- 3</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2219035" y="1030515"/>
            <a:ext cx="7753929" cy="646331"/>
          </a:xfrm>
          <a:prstGeom prst="rect">
            <a:avLst/>
          </a:prstGeom>
          <a:noFill/>
        </p:spPr>
        <p:txBody>
          <a:bodyPr wrap="square" rtlCol="0">
            <a:spAutoFit/>
          </a:bodyPr>
          <a:lstStyle/>
          <a:p>
            <a:r>
              <a:rPr lang="en-US" sz="3600" dirty="0">
                <a:solidFill>
                  <a:srgbClr val="7030A0"/>
                </a:solidFill>
              </a:rPr>
              <a:t>Prediction accuracy of different methods</a:t>
            </a:r>
            <a:endParaRPr lang="en-US" sz="3600" dirty="0">
              <a:solidFill>
                <a:srgbClr val="FF0000"/>
              </a:solidFill>
            </a:endParaRPr>
          </a:p>
        </p:txBody>
      </p:sp>
      <p:pic>
        <p:nvPicPr>
          <p:cNvPr id="3" name="图片 2" descr="手机屏幕截图&#10;&#10;描述已自动生成">
            <a:extLst>
              <a:ext uri="{FF2B5EF4-FFF2-40B4-BE49-F238E27FC236}">
                <a16:creationId xmlns:a16="http://schemas.microsoft.com/office/drawing/2014/main" id="{7DBE1434-4B3F-446B-B4AF-F4D5DFDC06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188" y="1850664"/>
            <a:ext cx="7494267" cy="5007336"/>
          </a:xfrm>
          <a:prstGeom prst="rect">
            <a:avLst/>
          </a:prstGeom>
          <a:effectLst>
            <a:outerShdw blurRad="127000" dist="127000" dir="12000000" algn="ctr" rotWithShape="0">
              <a:srgbClr val="000000">
                <a:alpha val="20000"/>
              </a:srgbClr>
            </a:outerShdw>
          </a:effectLst>
        </p:spPr>
      </p:pic>
      <p:sp>
        <p:nvSpPr>
          <p:cNvPr id="4" name="文本框 3">
            <a:extLst>
              <a:ext uri="{FF2B5EF4-FFF2-40B4-BE49-F238E27FC236}">
                <a16:creationId xmlns:a16="http://schemas.microsoft.com/office/drawing/2014/main" id="{B48069FA-B6D8-461F-90A0-2FE64742DE03}"/>
              </a:ext>
            </a:extLst>
          </p:cNvPr>
          <p:cNvSpPr txBox="1"/>
          <p:nvPr/>
        </p:nvSpPr>
        <p:spPr>
          <a:xfrm>
            <a:off x="8336884" y="2706440"/>
            <a:ext cx="3722255" cy="2585323"/>
          </a:xfrm>
          <a:prstGeom prst="rect">
            <a:avLst/>
          </a:prstGeom>
          <a:noFill/>
        </p:spPr>
        <p:txBody>
          <a:bodyPr wrap="square" rtlCol="0">
            <a:spAutoFit/>
          </a:bodyPr>
          <a:lstStyle/>
          <a:p>
            <a:r>
              <a:rPr lang="en-US" dirty="0">
                <a:solidFill>
                  <a:srgbClr val="445469"/>
                </a:solidFill>
              </a:rPr>
              <a:t>If you re-plan the training and test data set each time, the resulting prediction accuracy will also be different.</a:t>
            </a:r>
          </a:p>
          <a:p>
            <a:endParaRPr lang="en-US" dirty="0">
              <a:solidFill>
                <a:srgbClr val="445469"/>
              </a:solidFill>
            </a:endParaRPr>
          </a:p>
          <a:p>
            <a:r>
              <a:rPr lang="en-US" dirty="0">
                <a:solidFill>
                  <a:srgbClr val="445469"/>
                </a:solidFill>
              </a:rPr>
              <a:t>Under same training and test data set, the training results of </a:t>
            </a:r>
            <a:r>
              <a:rPr lang="en-US" altLang="zh-CN" dirty="0">
                <a:solidFill>
                  <a:srgbClr val="445469"/>
                </a:solidFill>
              </a:rPr>
              <a:t>GBM</a:t>
            </a:r>
            <a:r>
              <a:rPr lang="en-US" dirty="0">
                <a:solidFill>
                  <a:srgbClr val="445469"/>
                </a:solidFill>
              </a:rPr>
              <a:t> and </a:t>
            </a:r>
            <a:r>
              <a:rPr lang="en-US" altLang="zh-CN" dirty="0">
                <a:solidFill>
                  <a:srgbClr val="445469"/>
                </a:solidFill>
              </a:rPr>
              <a:t>XGB</a:t>
            </a:r>
            <a:r>
              <a:rPr lang="en-US" dirty="0">
                <a:solidFill>
                  <a:srgbClr val="445469"/>
                </a:solidFill>
              </a:rPr>
              <a:t> are different each time. But results of </a:t>
            </a:r>
            <a:r>
              <a:rPr lang="en-US" altLang="zh-CN" dirty="0">
                <a:solidFill>
                  <a:srgbClr val="445469"/>
                </a:solidFill>
              </a:rPr>
              <a:t>SVM </a:t>
            </a:r>
            <a:r>
              <a:rPr lang="en-US" dirty="0">
                <a:solidFill>
                  <a:srgbClr val="445469"/>
                </a:solidFill>
              </a:rPr>
              <a:t>is </a:t>
            </a:r>
            <a:r>
              <a:rPr lang="en-US" altLang="zh-CN" dirty="0">
                <a:solidFill>
                  <a:srgbClr val="445469"/>
                </a:solidFill>
              </a:rPr>
              <a:t>always </a:t>
            </a:r>
            <a:r>
              <a:rPr lang="en-US" dirty="0">
                <a:solidFill>
                  <a:srgbClr val="445469"/>
                </a:solidFill>
              </a:rPr>
              <a:t>the same.</a:t>
            </a:r>
          </a:p>
        </p:txBody>
      </p:sp>
      <p:cxnSp>
        <p:nvCxnSpPr>
          <p:cNvPr id="8" name="直接箭头连接符 7">
            <a:extLst>
              <a:ext uri="{FF2B5EF4-FFF2-40B4-BE49-F238E27FC236}">
                <a16:creationId xmlns:a16="http://schemas.microsoft.com/office/drawing/2014/main" id="{4118470C-5DD9-44DE-BE86-194308BEC403}"/>
              </a:ext>
            </a:extLst>
          </p:cNvPr>
          <p:cNvCxnSpPr>
            <a:cxnSpLocks/>
          </p:cNvCxnSpPr>
          <p:nvPr/>
        </p:nvCxnSpPr>
        <p:spPr>
          <a:xfrm flipH="1">
            <a:off x="3880338" y="644769"/>
            <a:ext cx="3083170" cy="1547446"/>
          </a:xfrm>
          <a:prstGeom prst="straightConnector1">
            <a:avLst/>
          </a:prstGeom>
          <a:ln w="25400">
            <a:solidFill>
              <a:srgbClr val="01C094">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23FA7F6-2B23-45C2-B07F-7545B10B6CFF}"/>
              </a:ext>
            </a:extLst>
          </p:cNvPr>
          <p:cNvSpPr txBox="1"/>
          <p:nvPr/>
        </p:nvSpPr>
        <p:spPr>
          <a:xfrm>
            <a:off x="6944236" y="271922"/>
            <a:ext cx="1524000" cy="584775"/>
          </a:xfrm>
          <a:prstGeom prst="rect">
            <a:avLst/>
          </a:prstGeom>
          <a:noFill/>
        </p:spPr>
        <p:txBody>
          <a:bodyPr wrap="square" rtlCol="0">
            <a:spAutoFit/>
          </a:bodyPr>
          <a:lstStyle/>
          <a:p>
            <a:r>
              <a:rPr lang="en-US" sz="3200" dirty="0">
                <a:solidFill>
                  <a:srgbClr val="01C094"/>
                </a:solidFill>
              </a:rPr>
              <a:t>60.46%</a:t>
            </a:r>
          </a:p>
        </p:txBody>
      </p:sp>
      <p:pic>
        <p:nvPicPr>
          <p:cNvPr id="2" name="音频 1">
            <a:hlinkClick r:id="" action="ppaction://media"/>
            <a:extLst>
              <a:ext uri="{FF2B5EF4-FFF2-40B4-BE49-F238E27FC236}">
                <a16:creationId xmlns:a16="http://schemas.microsoft.com/office/drawing/2014/main" id="{D5AB6522-2B01-4AE6-B927-16496505687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890029259"/>
      </p:ext>
    </p:extLst>
  </p:cSld>
  <p:clrMapOvr>
    <a:masterClrMapping/>
  </p:clrMapOvr>
  <mc:AlternateContent xmlns:mc="http://schemas.openxmlformats.org/markup-compatibility/2006">
    <mc:Choice xmlns:p14="http://schemas.microsoft.com/office/powerpoint/2010/main" Requires="p14">
      <p:transition advTm="20985">
        <p14:prism isContent="1" isInverted="1"/>
      </p:transition>
    </mc:Choice>
    <mc:Fallback>
      <p:transition advTm="209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4" presetClass="entr" presetSubtype="1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animEffect transition="in" filter="randombar(horizontal)">
                                      <p:cBhvr>
                                        <p:cTn id="9" dur="500"/>
                                        <p:tgtEl>
                                          <p:spTgt spid="63"/>
                                        </p:tgtEl>
                                      </p:cBhvr>
                                    </p:animEffect>
                                  </p:childTnLst>
                                </p:cTn>
                              </p:par>
                            </p:childTnLst>
                          </p:cTn>
                        </p:par>
                        <p:par>
                          <p:cTn id="10" fill="hold">
                            <p:stCondLst>
                              <p:cond delay="500"/>
                            </p:stCondLst>
                            <p:childTnLst>
                              <p:par>
                                <p:cTn id="11" presetID="16" presetClass="entr" presetSubtype="2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80">
                                          <p:stCondLst>
                                            <p:cond delay="0"/>
                                          </p:stCondLst>
                                        </p:cTn>
                                        <p:tgtEl>
                                          <p:spTgt spid="8"/>
                                        </p:tgtEl>
                                      </p:cBhvr>
                                    </p:animEffect>
                                    <p:anim calcmode="lin" valueType="num">
                                      <p:cBhvr>
                                        <p:cTn id="23"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8" dur="26">
                                          <p:stCondLst>
                                            <p:cond delay="650"/>
                                          </p:stCondLst>
                                        </p:cTn>
                                        <p:tgtEl>
                                          <p:spTgt spid="8"/>
                                        </p:tgtEl>
                                      </p:cBhvr>
                                      <p:to x="100000" y="60000"/>
                                    </p:animScale>
                                    <p:animScale>
                                      <p:cBhvr>
                                        <p:cTn id="29" dur="166" decel="50000">
                                          <p:stCondLst>
                                            <p:cond delay="676"/>
                                          </p:stCondLst>
                                        </p:cTn>
                                        <p:tgtEl>
                                          <p:spTgt spid="8"/>
                                        </p:tgtEl>
                                      </p:cBhvr>
                                      <p:to x="100000" y="100000"/>
                                    </p:animScale>
                                    <p:animScale>
                                      <p:cBhvr>
                                        <p:cTn id="30" dur="26">
                                          <p:stCondLst>
                                            <p:cond delay="1312"/>
                                          </p:stCondLst>
                                        </p:cTn>
                                        <p:tgtEl>
                                          <p:spTgt spid="8"/>
                                        </p:tgtEl>
                                      </p:cBhvr>
                                      <p:to x="100000" y="80000"/>
                                    </p:animScale>
                                    <p:animScale>
                                      <p:cBhvr>
                                        <p:cTn id="31" dur="166" decel="50000">
                                          <p:stCondLst>
                                            <p:cond delay="1338"/>
                                          </p:stCondLst>
                                        </p:cTn>
                                        <p:tgtEl>
                                          <p:spTgt spid="8"/>
                                        </p:tgtEl>
                                      </p:cBhvr>
                                      <p:to x="100000" y="100000"/>
                                    </p:animScale>
                                    <p:animScale>
                                      <p:cBhvr>
                                        <p:cTn id="32" dur="26">
                                          <p:stCondLst>
                                            <p:cond delay="1642"/>
                                          </p:stCondLst>
                                        </p:cTn>
                                        <p:tgtEl>
                                          <p:spTgt spid="8"/>
                                        </p:tgtEl>
                                      </p:cBhvr>
                                      <p:to x="100000" y="90000"/>
                                    </p:animScale>
                                    <p:animScale>
                                      <p:cBhvr>
                                        <p:cTn id="33" dur="166" decel="50000">
                                          <p:stCondLst>
                                            <p:cond delay="1668"/>
                                          </p:stCondLst>
                                        </p:cTn>
                                        <p:tgtEl>
                                          <p:spTgt spid="8"/>
                                        </p:tgtEl>
                                      </p:cBhvr>
                                      <p:to x="100000" y="100000"/>
                                    </p:animScale>
                                    <p:animScale>
                                      <p:cBhvr>
                                        <p:cTn id="34" dur="26">
                                          <p:stCondLst>
                                            <p:cond delay="1808"/>
                                          </p:stCondLst>
                                        </p:cTn>
                                        <p:tgtEl>
                                          <p:spTgt spid="8"/>
                                        </p:tgtEl>
                                      </p:cBhvr>
                                      <p:to x="100000" y="95000"/>
                                    </p:animScale>
                                    <p:animScale>
                                      <p:cBhvr>
                                        <p:cTn id="35" dur="166" decel="50000">
                                          <p:stCondLst>
                                            <p:cond delay="1834"/>
                                          </p:stCondLst>
                                        </p:cTn>
                                        <p:tgtEl>
                                          <p:spTgt spid="8"/>
                                        </p:tgtEl>
                                      </p:cBhvr>
                                      <p:to x="100000" y="100000"/>
                                    </p:animScale>
                                  </p:childTnLst>
                                </p:cTn>
                              </p:par>
                              <p:par>
                                <p:cTn id="36" presetID="26"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down)">
                                      <p:cBhvr>
                                        <p:cTn id="38" dur="580">
                                          <p:stCondLst>
                                            <p:cond delay="0"/>
                                          </p:stCondLst>
                                        </p:cTn>
                                        <p:tgtEl>
                                          <p:spTgt spid="9"/>
                                        </p:tgtEl>
                                      </p:cBhvr>
                                    </p:animEffect>
                                    <p:anim calcmode="lin" valueType="num">
                                      <p:cBhvr>
                                        <p:cTn id="39"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4" dur="26">
                                          <p:stCondLst>
                                            <p:cond delay="650"/>
                                          </p:stCondLst>
                                        </p:cTn>
                                        <p:tgtEl>
                                          <p:spTgt spid="9"/>
                                        </p:tgtEl>
                                      </p:cBhvr>
                                      <p:to x="100000" y="60000"/>
                                    </p:animScale>
                                    <p:animScale>
                                      <p:cBhvr>
                                        <p:cTn id="45" dur="166" decel="50000">
                                          <p:stCondLst>
                                            <p:cond delay="676"/>
                                          </p:stCondLst>
                                        </p:cTn>
                                        <p:tgtEl>
                                          <p:spTgt spid="9"/>
                                        </p:tgtEl>
                                      </p:cBhvr>
                                      <p:to x="100000" y="100000"/>
                                    </p:animScale>
                                    <p:animScale>
                                      <p:cBhvr>
                                        <p:cTn id="46" dur="26">
                                          <p:stCondLst>
                                            <p:cond delay="1312"/>
                                          </p:stCondLst>
                                        </p:cTn>
                                        <p:tgtEl>
                                          <p:spTgt spid="9"/>
                                        </p:tgtEl>
                                      </p:cBhvr>
                                      <p:to x="100000" y="80000"/>
                                    </p:animScale>
                                    <p:animScale>
                                      <p:cBhvr>
                                        <p:cTn id="47" dur="166" decel="50000">
                                          <p:stCondLst>
                                            <p:cond delay="1338"/>
                                          </p:stCondLst>
                                        </p:cTn>
                                        <p:tgtEl>
                                          <p:spTgt spid="9"/>
                                        </p:tgtEl>
                                      </p:cBhvr>
                                      <p:to x="100000" y="100000"/>
                                    </p:animScale>
                                    <p:animScale>
                                      <p:cBhvr>
                                        <p:cTn id="48" dur="26">
                                          <p:stCondLst>
                                            <p:cond delay="1642"/>
                                          </p:stCondLst>
                                        </p:cTn>
                                        <p:tgtEl>
                                          <p:spTgt spid="9"/>
                                        </p:tgtEl>
                                      </p:cBhvr>
                                      <p:to x="100000" y="90000"/>
                                    </p:animScale>
                                    <p:animScale>
                                      <p:cBhvr>
                                        <p:cTn id="49" dur="166" decel="50000">
                                          <p:stCondLst>
                                            <p:cond delay="1668"/>
                                          </p:stCondLst>
                                        </p:cTn>
                                        <p:tgtEl>
                                          <p:spTgt spid="9"/>
                                        </p:tgtEl>
                                      </p:cBhvr>
                                      <p:to x="100000" y="100000"/>
                                    </p:animScale>
                                    <p:animScale>
                                      <p:cBhvr>
                                        <p:cTn id="50" dur="26">
                                          <p:stCondLst>
                                            <p:cond delay="1808"/>
                                          </p:stCondLst>
                                        </p:cTn>
                                        <p:tgtEl>
                                          <p:spTgt spid="9"/>
                                        </p:tgtEl>
                                      </p:cBhvr>
                                      <p:to x="100000" y="95000"/>
                                    </p:animScale>
                                    <p:animScale>
                                      <p:cBhvr>
                                        <p:cTn id="51"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2" fill="hold" display="0">
                  <p:stCondLst>
                    <p:cond delay="indefinite"/>
                  </p:stCondLst>
                  <p:endCondLst>
                    <p:cond evt="onStopAudio" delay="0">
                      <p:tgtEl>
                        <p:sldTgt/>
                      </p:tgtEl>
                    </p:cond>
                  </p:endCondLst>
                </p:cTn>
                <p:tgtEl>
                  <p:spTgt spid="2"/>
                </p:tgtEl>
              </p:cMediaNode>
            </p:audio>
          </p:childTnLst>
        </p:cTn>
      </p:par>
    </p:tnLst>
    <p:bldLst>
      <p:bldP spid="63" grpId="0"/>
      <p:bldP spid="4"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5"/>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- 4</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2128420" y="1030515"/>
            <a:ext cx="7935159" cy="646331"/>
          </a:xfrm>
          <a:prstGeom prst="rect">
            <a:avLst/>
          </a:prstGeom>
          <a:noFill/>
        </p:spPr>
        <p:txBody>
          <a:bodyPr wrap="square" rtlCol="0">
            <a:spAutoFit/>
          </a:bodyPr>
          <a:lstStyle/>
          <a:p>
            <a:r>
              <a:rPr lang="en-US" sz="3600" dirty="0">
                <a:solidFill>
                  <a:srgbClr val="7030A0"/>
                </a:solidFill>
              </a:rPr>
              <a:t>Which classifications are most confusing?</a:t>
            </a:r>
            <a:endParaRPr lang="en-US" sz="3600" dirty="0">
              <a:solidFill>
                <a:srgbClr val="FF0000"/>
              </a:solidFill>
            </a:endParaRPr>
          </a:p>
        </p:txBody>
      </p:sp>
      <p:sp>
        <p:nvSpPr>
          <p:cNvPr id="4" name="文本框 3">
            <a:extLst>
              <a:ext uri="{FF2B5EF4-FFF2-40B4-BE49-F238E27FC236}">
                <a16:creationId xmlns:a16="http://schemas.microsoft.com/office/drawing/2014/main" id="{B48069FA-B6D8-461F-90A0-2FE64742DE03}"/>
              </a:ext>
            </a:extLst>
          </p:cNvPr>
          <p:cNvSpPr txBox="1"/>
          <p:nvPr/>
        </p:nvSpPr>
        <p:spPr>
          <a:xfrm>
            <a:off x="8202451" y="2228671"/>
            <a:ext cx="3722255" cy="4247317"/>
          </a:xfrm>
          <a:prstGeom prst="rect">
            <a:avLst/>
          </a:prstGeom>
          <a:noFill/>
        </p:spPr>
        <p:txBody>
          <a:bodyPr wrap="square" rtlCol="0">
            <a:spAutoFit/>
          </a:bodyPr>
          <a:lstStyle/>
          <a:p>
            <a:r>
              <a:rPr lang="en-US" dirty="0">
                <a:solidFill>
                  <a:srgbClr val="445469"/>
                </a:solidFill>
              </a:rPr>
              <a:t>As you can see from the </a:t>
            </a:r>
            <a:r>
              <a:rPr lang="en-US" altLang="zh-CN" dirty="0">
                <a:solidFill>
                  <a:srgbClr val="445469"/>
                </a:solidFill>
              </a:rPr>
              <a:t>confusion matrix</a:t>
            </a:r>
            <a:r>
              <a:rPr lang="en-US" dirty="0">
                <a:solidFill>
                  <a:srgbClr val="445469"/>
                </a:solidFill>
              </a:rPr>
              <a:t> on the left, the number 10 expression and the number 4 expression are highly confused.  </a:t>
            </a:r>
            <a:r>
              <a:rPr lang="en-US" altLang="zh-CN" dirty="0">
                <a:solidFill>
                  <a:srgbClr val="445469"/>
                </a:solidFill>
              </a:rPr>
              <a:t>These two number indicate ‘Sadly angry’ and ‘Angry’. The confusing  classifications are as follows</a:t>
            </a:r>
            <a:r>
              <a:rPr lang="zh-CN" altLang="en-US" dirty="0">
                <a:solidFill>
                  <a:srgbClr val="445469"/>
                </a:solidFill>
              </a:rPr>
              <a:t>：</a:t>
            </a:r>
            <a:endParaRPr lang="en-US" altLang="zh-CN" dirty="0">
              <a:solidFill>
                <a:srgbClr val="445469"/>
              </a:solidFill>
            </a:endParaRPr>
          </a:p>
          <a:p>
            <a:endParaRPr lang="en-US" altLang="zh-CN" dirty="0">
              <a:solidFill>
                <a:srgbClr val="445469"/>
              </a:solidFill>
            </a:endParaRPr>
          </a:p>
          <a:p>
            <a:r>
              <a:rPr lang="en-US" altLang="zh-CN" dirty="0">
                <a:solidFill>
                  <a:srgbClr val="445469"/>
                </a:solidFill>
              </a:rPr>
              <a:t>‘Angry’</a:t>
            </a:r>
            <a:r>
              <a:rPr lang="zh-CN" altLang="en-US" dirty="0">
                <a:solidFill>
                  <a:srgbClr val="445469"/>
                </a:solidFill>
              </a:rPr>
              <a:t> </a:t>
            </a:r>
            <a:r>
              <a:rPr lang="en-US" altLang="zh-CN" dirty="0">
                <a:solidFill>
                  <a:srgbClr val="445469"/>
                </a:solidFill>
              </a:rPr>
              <a:t>and ‘Sadly angry’;</a:t>
            </a:r>
          </a:p>
          <a:p>
            <a:r>
              <a:rPr lang="en-US" altLang="zh-CN" dirty="0">
                <a:solidFill>
                  <a:srgbClr val="445469"/>
                </a:solidFill>
              </a:rPr>
              <a:t>‘Appalled‘ and ’Hatred’;</a:t>
            </a:r>
          </a:p>
          <a:p>
            <a:r>
              <a:rPr lang="en-US" dirty="0">
                <a:solidFill>
                  <a:srgbClr val="445469"/>
                </a:solidFill>
              </a:rPr>
              <a:t>‘Awed’ and ‘Fearfully surprised’;</a:t>
            </a:r>
          </a:p>
          <a:p>
            <a:r>
              <a:rPr lang="en-US" dirty="0">
                <a:solidFill>
                  <a:srgbClr val="445469"/>
                </a:solidFill>
              </a:rPr>
              <a:t>‘Happy’ and ‘Happily surprised’;</a:t>
            </a:r>
          </a:p>
          <a:p>
            <a:r>
              <a:rPr lang="en-US" dirty="0">
                <a:solidFill>
                  <a:srgbClr val="445469"/>
                </a:solidFill>
              </a:rPr>
              <a:t>‘Sadly fearful’, ‘Fearfully disgusted’</a:t>
            </a:r>
          </a:p>
          <a:p>
            <a:r>
              <a:rPr lang="en-US" dirty="0">
                <a:solidFill>
                  <a:srgbClr val="445469"/>
                </a:solidFill>
              </a:rPr>
              <a:t>  and ‘Fearfully angry’ ;</a:t>
            </a:r>
          </a:p>
          <a:p>
            <a:r>
              <a:rPr lang="en-US" altLang="zh-CN" dirty="0">
                <a:solidFill>
                  <a:srgbClr val="445469"/>
                </a:solidFill>
              </a:rPr>
              <a:t>………………</a:t>
            </a:r>
            <a:r>
              <a:rPr lang="en-US" dirty="0">
                <a:solidFill>
                  <a:srgbClr val="445469"/>
                </a:solidFill>
              </a:rPr>
              <a:t> </a:t>
            </a:r>
          </a:p>
        </p:txBody>
      </p:sp>
      <p:pic>
        <p:nvPicPr>
          <p:cNvPr id="2" name="图片 1">
            <a:extLst>
              <a:ext uri="{FF2B5EF4-FFF2-40B4-BE49-F238E27FC236}">
                <a16:creationId xmlns:a16="http://schemas.microsoft.com/office/drawing/2014/main" id="{17829291-ADDE-4096-8438-31DFB89BC76D}"/>
              </a:ext>
            </a:extLst>
          </p:cNvPr>
          <p:cNvPicPr>
            <a:picLocks noChangeAspect="1"/>
          </p:cNvPicPr>
          <p:nvPr/>
        </p:nvPicPr>
        <p:blipFill>
          <a:blip r:embed="rId6"/>
          <a:stretch>
            <a:fillRect/>
          </a:stretch>
        </p:blipFill>
        <p:spPr>
          <a:xfrm>
            <a:off x="495188" y="1760832"/>
            <a:ext cx="7224257" cy="4837388"/>
          </a:xfrm>
          <a:prstGeom prst="rect">
            <a:avLst/>
          </a:prstGeom>
          <a:effectLst>
            <a:outerShdw blurRad="127000" dist="127000" dir="12000000" algn="ctr" rotWithShape="0">
              <a:srgbClr val="000000">
                <a:alpha val="20000"/>
              </a:srgbClr>
            </a:outerShdw>
          </a:effectLst>
        </p:spPr>
      </p:pic>
      <p:sp>
        <p:nvSpPr>
          <p:cNvPr id="7" name="文本框 6">
            <a:extLst>
              <a:ext uri="{FF2B5EF4-FFF2-40B4-BE49-F238E27FC236}">
                <a16:creationId xmlns:a16="http://schemas.microsoft.com/office/drawing/2014/main" id="{40B76F27-BC22-465B-BBBD-2AF3F337E368}"/>
              </a:ext>
            </a:extLst>
          </p:cNvPr>
          <p:cNvSpPr txBox="1"/>
          <p:nvPr/>
        </p:nvSpPr>
        <p:spPr>
          <a:xfrm>
            <a:off x="4834008" y="276396"/>
            <a:ext cx="7018358" cy="646331"/>
          </a:xfrm>
          <a:prstGeom prst="rect">
            <a:avLst/>
          </a:prstGeom>
          <a:noFill/>
        </p:spPr>
        <p:txBody>
          <a:bodyPr wrap="square" rtlCol="0">
            <a:spAutoFit/>
          </a:bodyPr>
          <a:lstStyle/>
          <a:p>
            <a:r>
              <a:rPr lang="en-US" dirty="0">
                <a:solidFill>
                  <a:srgbClr val="445469"/>
                </a:solidFill>
              </a:rPr>
              <a:t>This matrix is the result from the SVM classifier using color features.</a:t>
            </a:r>
          </a:p>
          <a:p>
            <a:r>
              <a:rPr lang="en-US" dirty="0">
                <a:solidFill>
                  <a:srgbClr val="445469"/>
                </a:solidFill>
              </a:rPr>
              <a:t>Note that the number of test data for each facial expression is not equal.</a:t>
            </a:r>
          </a:p>
        </p:txBody>
      </p:sp>
      <p:pic>
        <p:nvPicPr>
          <p:cNvPr id="8" name="音频 7">
            <a:hlinkClick r:id="" action="ppaction://media"/>
            <a:extLst>
              <a:ext uri="{FF2B5EF4-FFF2-40B4-BE49-F238E27FC236}">
                <a16:creationId xmlns:a16="http://schemas.microsoft.com/office/drawing/2014/main" id="{9D3CB8E5-47D4-475C-B64A-8A481604B65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02059891"/>
      </p:ext>
    </p:extLst>
  </p:cSld>
  <p:clrMapOvr>
    <a:masterClrMapping/>
  </p:clrMapOvr>
  <mc:AlternateContent xmlns:mc="http://schemas.openxmlformats.org/markup-compatibility/2006">
    <mc:Choice xmlns:p14="http://schemas.microsoft.com/office/powerpoint/2010/main" Requires="p14">
      <p:transition advTm="12387">
        <p14:prism isContent="1" isInverted="1"/>
      </p:transition>
    </mc:Choice>
    <mc:Fallback>
      <p:transition advTm="123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14" presetClass="entr" presetSubtype="1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animEffect transition="in" filter="randombar(horizontal)">
                                      <p:cBhvr>
                                        <p:cTn id="9" dur="500"/>
                                        <p:tgtEl>
                                          <p:spTgt spid="63"/>
                                        </p:tgtEl>
                                      </p:cBhvr>
                                    </p:animEffect>
                                  </p:childTnLst>
                                </p:cTn>
                              </p:par>
                              <p:par>
                                <p:cTn id="10" presetID="16" presetClass="entr" presetSubtype="21"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8"/>
                </p:tgtEl>
              </p:cMediaNode>
            </p:audio>
          </p:childTnLst>
        </p:cTn>
      </p:par>
    </p:tnLst>
    <p:bldLst>
      <p:bldP spid="63" grpId="0"/>
      <p:bldP spid="4"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5"/>
          <a:srcRect r="45409" b="62964"/>
          <a:stretch/>
        </p:blipFill>
        <p:spPr>
          <a:xfrm>
            <a:off x="6898409" y="3795482"/>
            <a:ext cx="5331691" cy="3091093"/>
          </a:xfrm>
          <a:prstGeom prst="rect">
            <a:avLst/>
          </a:prstGeom>
        </p:spPr>
      </p:pic>
      <p:pic>
        <p:nvPicPr>
          <p:cNvPr id="37" name="图片 36"/>
          <p:cNvPicPr>
            <a:picLocks noChangeAspect="1"/>
          </p:cNvPicPr>
          <p:nvPr/>
        </p:nvPicPr>
        <p:blipFill rotWithShape="1">
          <a:blip r:embed="rId6"/>
          <a:srcRect l="32509" t="64137"/>
          <a:stretch/>
        </p:blipFill>
        <p:spPr>
          <a:xfrm>
            <a:off x="0" y="0"/>
            <a:ext cx="6542190" cy="2971325"/>
          </a:xfrm>
          <a:prstGeom prst="rect">
            <a:avLst/>
          </a:prstGeom>
        </p:spPr>
      </p:pic>
      <p:sp>
        <p:nvSpPr>
          <p:cNvPr id="8" name="文本框 31"/>
          <p:cNvSpPr txBox="1">
            <a:spLocks noChangeArrowheads="1"/>
          </p:cNvSpPr>
          <p:nvPr/>
        </p:nvSpPr>
        <p:spPr bwMode="auto">
          <a:xfrm>
            <a:off x="2350071" y="2531094"/>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gradFill flip="none" rotWithShape="1">
                  <a:gsLst>
                    <a:gs pos="0">
                      <a:schemeClr val="accent2">
                        <a:lumMod val="40000"/>
                        <a:lumOff val="60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01 Data preprocessing</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424930" y="1313106"/>
            <a:ext cx="3342139" cy="854697"/>
            <a:chOff x="4923559" y="1491529"/>
            <a:chExt cx="2400300" cy="717550"/>
          </a:xfr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grpSpPr>
        <p:sp>
          <p:nvSpPr>
            <p:cNvPr id="6" name="文本框 31"/>
            <p:cNvSpPr txBox="1">
              <a:spLocks noChangeArrowheads="1"/>
            </p:cNvSpPr>
            <p:nvPr/>
          </p:nvSpPr>
          <p:spPr bwMode="auto">
            <a:xfrm>
              <a:off x="4923559" y="1613079"/>
              <a:ext cx="2400300" cy="542619"/>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3600" b="1" dirty="0">
                  <a:gradFill flip="none" rotWithShape="1">
                    <a:gsLst>
                      <a:gs pos="0">
                        <a:schemeClr val="accent2">
                          <a:lumMod val="40000"/>
                          <a:lumOff val="60000"/>
                        </a:schemeClr>
                      </a:gs>
                      <a:gs pos="52000">
                        <a:schemeClr val="accent2">
                          <a:lumMod val="89000"/>
                        </a:schemeClr>
                      </a:gs>
                      <a:gs pos="80000">
                        <a:schemeClr val="accent2">
                          <a:lumMod val="75000"/>
                        </a:schemeClr>
                      </a:gs>
                      <a:gs pos="97000">
                        <a:schemeClr val="accent2">
                          <a:lumMod val="70000"/>
                        </a:schemeClr>
                      </a:gs>
                    </a:gsLst>
                    <a:path path="circle">
                      <a:fillToRect l="50000" t="50000" r="50000" b="50000"/>
                    </a:path>
                    <a:tileRect/>
                  </a:gradFill>
                  <a:latin typeface="微软雅黑" panose="020B0503020204020204" pitchFamily="34" charset="-122"/>
                  <a:ea typeface="微软雅黑" panose="020B0503020204020204" pitchFamily="34" charset="-122"/>
                </a:rPr>
                <a:t>CONTENTS</a:t>
              </a:r>
              <a:endParaRPr lang="zh-CN" altLang="en-US" sz="3600" b="1" dirty="0">
                <a:gradFill flip="none" rotWithShape="1">
                  <a:gsLst>
                    <a:gs pos="0">
                      <a:schemeClr val="accent2">
                        <a:lumMod val="40000"/>
                        <a:lumOff val="60000"/>
                      </a:schemeClr>
                    </a:gs>
                    <a:gs pos="52000">
                      <a:schemeClr val="accent2">
                        <a:lumMod val="89000"/>
                      </a:schemeClr>
                    </a:gs>
                    <a:gs pos="80000">
                      <a:schemeClr val="accent2">
                        <a:lumMod val="75000"/>
                      </a:schemeClr>
                    </a:gs>
                    <a:gs pos="97000">
                      <a:schemeClr val="accent2">
                        <a:lumMod val="70000"/>
                      </a:schemeClr>
                    </a:gs>
                  </a:gsLst>
                  <a:path path="circle">
                    <a:fillToRect l="50000" t="50000" r="50000" b="50000"/>
                  </a:path>
                  <a:tileRect/>
                </a:gradFill>
                <a:latin typeface="微软雅黑" panose="020B0503020204020204" pitchFamily="34" charset="-122"/>
                <a:ea typeface="微软雅黑" panose="020B0503020204020204" pitchFamily="34" charset="-122"/>
              </a:endParaRPr>
            </a:p>
          </p:txBody>
        </p:sp>
        <p:sp>
          <p:nvSpPr>
            <p:cNvPr id="19" name="任意多边形 18"/>
            <p:cNvSpPr/>
            <p:nvPr/>
          </p:nvSpPr>
          <p:spPr>
            <a:xfrm>
              <a:off x="4923559" y="1491529"/>
              <a:ext cx="2400300" cy="717550"/>
            </a:xfrm>
            <a:custGeom>
              <a:avLst/>
              <a:gdLst>
                <a:gd name="connsiteX0" fmla="*/ 2153337 w 2401674"/>
                <a:gd name="connsiteY0" fmla="*/ 0 h 717475"/>
                <a:gd name="connsiteX1" fmla="*/ 2401674 w 2401674"/>
                <a:gd name="connsiteY1" fmla="*/ 0 h 717475"/>
                <a:gd name="connsiteX2" fmla="*/ 2401674 w 2401674"/>
                <a:gd name="connsiteY2" fmla="*/ 717475 h 717475"/>
                <a:gd name="connsiteX3" fmla="*/ 2153337 w 2401674"/>
                <a:gd name="connsiteY3" fmla="*/ 717475 h 717475"/>
                <a:gd name="connsiteX4" fmla="*/ 2153337 w 2401674"/>
                <a:gd name="connsiteY4" fmla="*/ 627791 h 717475"/>
                <a:gd name="connsiteX5" fmla="*/ 2311990 w 2401674"/>
                <a:gd name="connsiteY5" fmla="*/ 627791 h 717475"/>
                <a:gd name="connsiteX6" fmla="*/ 2311990 w 2401674"/>
                <a:gd name="connsiteY6" fmla="*/ 89684 h 717475"/>
                <a:gd name="connsiteX7" fmla="*/ 2153337 w 2401674"/>
                <a:gd name="connsiteY7" fmla="*/ 89684 h 717475"/>
                <a:gd name="connsiteX8" fmla="*/ 0 w 2401674"/>
                <a:gd name="connsiteY8" fmla="*/ 0 h 717475"/>
                <a:gd name="connsiteX9" fmla="*/ 248337 w 2401674"/>
                <a:gd name="connsiteY9" fmla="*/ 0 h 717475"/>
                <a:gd name="connsiteX10" fmla="*/ 248337 w 2401674"/>
                <a:gd name="connsiteY10" fmla="*/ 89684 h 717475"/>
                <a:gd name="connsiteX11" fmla="*/ 89684 w 2401674"/>
                <a:gd name="connsiteY11" fmla="*/ 89684 h 717475"/>
                <a:gd name="connsiteX12" fmla="*/ 89684 w 2401674"/>
                <a:gd name="connsiteY12" fmla="*/ 627791 h 717475"/>
                <a:gd name="connsiteX13" fmla="*/ 248337 w 2401674"/>
                <a:gd name="connsiteY13" fmla="*/ 627791 h 717475"/>
                <a:gd name="connsiteX14" fmla="*/ 248337 w 2401674"/>
                <a:gd name="connsiteY14" fmla="*/ 717475 h 717475"/>
                <a:gd name="connsiteX15" fmla="*/ 0 w 2401674"/>
                <a:gd name="connsiteY15" fmla="*/ 717475 h 7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74" h="717475">
                  <a:moveTo>
                    <a:pt x="2153337" y="0"/>
                  </a:moveTo>
                  <a:lnTo>
                    <a:pt x="2401674" y="0"/>
                  </a:lnTo>
                  <a:lnTo>
                    <a:pt x="2401674" y="717475"/>
                  </a:lnTo>
                  <a:lnTo>
                    <a:pt x="2153337" y="717475"/>
                  </a:lnTo>
                  <a:lnTo>
                    <a:pt x="2153337" y="627791"/>
                  </a:lnTo>
                  <a:lnTo>
                    <a:pt x="2311990" y="627791"/>
                  </a:lnTo>
                  <a:lnTo>
                    <a:pt x="2311990" y="89684"/>
                  </a:lnTo>
                  <a:lnTo>
                    <a:pt x="2153337" y="89684"/>
                  </a:lnTo>
                  <a:close/>
                  <a:moveTo>
                    <a:pt x="0" y="0"/>
                  </a:moveTo>
                  <a:lnTo>
                    <a:pt x="248337" y="0"/>
                  </a:lnTo>
                  <a:lnTo>
                    <a:pt x="248337" y="89684"/>
                  </a:lnTo>
                  <a:lnTo>
                    <a:pt x="89684" y="89684"/>
                  </a:lnTo>
                  <a:lnTo>
                    <a:pt x="89684" y="627791"/>
                  </a:lnTo>
                  <a:lnTo>
                    <a:pt x="248337" y="627791"/>
                  </a:lnTo>
                  <a:lnTo>
                    <a:pt x="248337" y="717475"/>
                  </a:lnTo>
                  <a:lnTo>
                    <a:pt x="0" y="717475"/>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gradFill>
                  <a:gsLst>
                    <a:gs pos="0">
                      <a:schemeClr val="accent1">
                        <a:lumMod val="5000"/>
                        <a:lumOff val="95000"/>
                      </a:schemeClr>
                    </a:gs>
                    <a:gs pos="63000">
                      <a:schemeClr val="accent1">
                        <a:lumMod val="20000"/>
                        <a:lumOff val="80000"/>
                      </a:schemeClr>
                    </a:gs>
                    <a:gs pos="83000">
                      <a:schemeClr val="accent1">
                        <a:lumMod val="20000"/>
                        <a:lumOff val="80000"/>
                      </a:schemeClr>
                    </a:gs>
                    <a:gs pos="100000">
                      <a:schemeClr val="accent1">
                        <a:lumMod val="40000"/>
                        <a:lumOff val="60000"/>
                      </a:schemeClr>
                    </a:gs>
                  </a:gsLst>
                  <a:lin ang="5400000" scaled="1"/>
                </a:gradFill>
              </a:endParaRPr>
            </a:p>
          </p:txBody>
        </p:sp>
      </p:grpSp>
      <p:sp>
        <p:nvSpPr>
          <p:cNvPr id="22" name="文本框 31">
            <a:extLst>
              <a:ext uri="{FF2B5EF4-FFF2-40B4-BE49-F238E27FC236}">
                <a16:creationId xmlns:a16="http://schemas.microsoft.com/office/drawing/2014/main" id="{33EA7867-AB50-4BB1-931D-181672E91794}"/>
              </a:ext>
            </a:extLst>
          </p:cNvPr>
          <p:cNvSpPr txBox="1">
            <a:spLocks noChangeArrowheads="1"/>
          </p:cNvSpPr>
          <p:nvPr/>
        </p:nvSpPr>
        <p:spPr bwMode="auto">
          <a:xfrm>
            <a:off x="2350071" y="3163288"/>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02 Feature extraction</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sp>
        <p:nvSpPr>
          <p:cNvPr id="25" name="文本框 31">
            <a:extLst>
              <a:ext uri="{FF2B5EF4-FFF2-40B4-BE49-F238E27FC236}">
                <a16:creationId xmlns:a16="http://schemas.microsoft.com/office/drawing/2014/main" id="{22F964A4-F431-48A5-ACC6-0E1E4A0174E0}"/>
              </a:ext>
            </a:extLst>
          </p:cNvPr>
          <p:cNvSpPr txBox="1">
            <a:spLocks noChangeArrowheads="1"/>
          </p:cNvSpPr>
          <p:nvPr/>
        </p:nvSpPr>
        <p:spPr bwMode="auto">
          <a:xfrm>
            <a:off x="2350071" y="3812923"/>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03 Classifier application</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sp>
        <p:nvSpPr>
          <p:cNvPr id="28" name="文本框 31">
            <a:extLst>
              <a:ext uri="{FF2B5EF4-FFF2-40B4-BE49-F238E27FC236}">
                <a16:creationId xmlns:a16="http://schemas.microsoft.com/office/drawing/2014/main" id="{B5045430-D9DE-41B8-8576-DF948A99FEA5}"/>
              </a:ext>
            </a:extLst>
          </p:cNvPr>
          <p:cNvSpPr txBox="1">
            <a:spLocks noChangeArrowheads="1"/>
          </p:cNvSpPr>
          <p:nvPr/>
        </p:nvSpPr>
        <p:spPr bwMode="auto">
          <a:xfrm>
            <a:off x="2350071" y="4445117"/>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04 Conclusion</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pic>
        <p:nvPicPr>
          <p:cNvPr id="13" name="音频 12">
            <a:hlinkClick r:id="" action="ppaction://media"/>
            <a:extLst>
              <a:ext uri="{FF2B5EF4-FFF2-40B4-BE49-F238E27FC236}">
                <a16:creationId xmlns:a16="http://schemas.microsoft.com/office/drawing/2014/main" id="{3EB90116-A9C1-4B24-A5CD-649AFC6274F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78541546"/>
      </p:ext>
    </p:extLst>
  </p:cSld>
  <p:clrMapOvr>
    <a:masterClrMapping/>
  </p:clrMapOvr>
  <mc:AlternateContent xmlns:mc="http://schemas.openxmlformats.org/markup-compatibility/2006">
    <mc:Choice xmlns:p14="http://schemas.microsoft.com/office/powerpoint/2010/main" Requires="p14">
      <p:transition advTm="19007">
        <p14:prism isContent="1" isInverted="1"/>
      </p:transition>
    </mc:Choice>
    <mc:Fallback>
      <p:transition advTm="190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53" presetClass="entr" presetSubtype="16"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animEffect transition="in" filter="fade">
                                      <p:cBhvr>
                                        <p:cTn id="11" dur="500"/>
                                        <p:tgtEl>
                                          <p:spTgt spid="2"/>
                                        </p:tgtEl>
                                      </p:cBhvr>
                                    </p:animEffect>
                                  </p:childTnLst>
                                </p:cTn>
                              </p:par>
                            </p:childTnLst>
                          </p:cTn>
                        </p:par>
                        <p:par>
                          <p:cTn id="12" fill="hold">
                            <p:stCondLst>
                              <p:cond delay="500"/>
                            </p:stCondLst>
                            <p:childTnLst>
                              <p:par>
                                <p:cTn id="13" presetID="14" presetClass="entr" presetSubtype="1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randombar(horizontal)">
                                      <p:cBhvr>
                                        <p:cTn id="19" dur="500"/>
                                        <p:tgtEl>
                                          <p:spTgt spid="22"/>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randombar(horizontal)">
                                      <p:cBhvr>
                                        <p:cTn id="23" dur="500"/>
                                        <p:tgtEl>
                                          <p:spTgt spid="25"/>
                                        </p:tgtEl>
                                      </p:cBhvr>
                                    </p:animEffect>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randombar(horizontal)">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13"/>
                </p:tgtEl>
              </p:cMediaNode>
            </p:audio>
          </p:childTnLst>
        </p:cTn>
      </p:par>
    </p:tnLst>
    <p:bldLst>
      <p:bldP spid="8" grpId="0"/>
      <p:bldP spid="22" grpId="0"/>
      <p:bldP spid="25"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5"/>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- 5</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1438141" y="1046763"/>
            <a:ext cx="9315711" cy="646331"/>
          </a:xfrm>
          <a:prstGeom prst="rect">
            <a:avLst/>
          </a:prstGeom>
          <a:noFill/>
        </p:spPr>
        <p:txBody>
          <a:bodyPr wrap="square" rtlCol="0">
            <a:spAutoFit/>
          </a:bodyPr>
          <a:lstStyle/>
          <a:p>
            <a:r>
              <a:rPr lang="en-US" sz="3600" dirty="0">
                <a:solidFill>
                  <a:srgbClr val="7030A0"/>
                </a:solidFill>
              </a:rPr>
              <a:t>What do these confusing classifications look like?</a:t>
            </a:r>
            <a:endParaRPr lang="en-US" sz="3600" dirty="0">
              <a:solidFill>
                <a:srgbClr val="FF0000"/>
              </a:solidFill>
            </a:endParaRPr>
          </a:p>
        </p:txBody>
      </p:sp>
      <p:sp>
        <p:nvSpPr>
          <p:cNvPr id="4" name="文本框 3">
            <a:extLst>
              <a:ext uri="{FF2B5EF4-FFF2-40B4-BE49-F238E27FC236}">
                <a16:creationId xmlns:a16="http://schemas.microsoft.com/office/drawing/2014/main" id="{B48069FA-B6D8-461F-90A0-2FE64742DE03}"/>
              </a:ext>
            </a:extLst>
          </p:cNvPr>
          <p:cNvSpPr txBox="1"/>
          <p:nvPr/>
        </p:nvSpPr>
        <p:spPr>
          <a:xfrm>
            <a:off x="4573718" y="1605083"/>
            <a:ext cx="3044559" cy="461665"/>
          </a:xfrm>
          <a:prstGeom prst="rect">
            <a:avLst/>
          </a:prstGeom>
          <a:noFill/>
        </p:spPr>
        <p:txBody>
          <a:bodyPr wrap="square" rtlCol="0">
            <a:spAutoFit/>
          </a:bodyPr>
          <a:lstStyle/>
          <a:p>
            <a:r>
              <a:rPr lang="en-US" altLang="zh-CN" sz="2400" dirty="0">
                <a:solidFill>
                  <a:srgbClr val="445469"/>
                </a:solidFill>
              </a:rPr>
              <a:t>‘Angry’</a:t>
            </a:r>
            <a:r>
              <a:rPr lang="zh-CN" altLang="en-US" sz="2400" dirty="0">
                <a:solidFill>
                  <a:srgbClr val="445469"/>
                </a:solidFill>
              </a:rPr>
              <a:t> </a:t>
            </a:r>
            <a:r>
              <a:rPr lang="en-US" altLang="zh-CN" sz="2400" dirty="0">
                <a:solidFill>
                  <a:srgbClr val="445469"/>
                </a:solidFill>
              </a:rPr>
              <a:t>vs ‘Sadly angry’</a:t>
            </a:r>
          </a:p>
        </p:txBody>
      </p:sp>
      <p:pic>
        <p:nvPicPr>
          <p:cNvPr id="5" name="图片 4">
            <a:extLst>
              <a:ext uri="{FF2B5EF4-FFF2-40B4-BE49-F238E27FC236}">
                <a16:creationId xmlns:a16="http://schemas.microsoft.com/office/drawing/2014/main" id="{A62B0B98-290D-4D48-9E87-8680059DB48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14127" y="2274533"/>
            <a:ext cx="5715043" cy="4287904"/>
          </a:xfrm>
          <a:prstGeom prst="rect">
            <a:avLst/>
          </a:prstGeom>
          <a:effectLst>
            <a:outerShdw blurRad="76200" dist="76200" dir="12000000" algn="ctr" rotWithShape="0">
              <a:srgbClr val="000000">
                <a:alpha val="20000"/>
              </a:srgbClr>
            </a:outerShdw>
          </a:effectLst>
        </p:spPr>
      </p:pic>
      <p:pic>
        <p:nvPicPr>
          <p:cNvPr id="8" name="图片 7" descr="人的脸&#10;&#10;描述已自动生成">
            <a:extLst>
              <a:ext uri="{FF2B5EF4-FFF2-40B4-BE49-F238E27FC236}">
                <a16:creationId xmlns:a16="http://schemas.microsoft.com/office/drawing/2014/main" id="{80D41F0A-54CE-4B8C-BA55-89F36083A1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2830" y="2274533"/>
            <a:ext cx="5715044" cy="4287904"/>
          </a:xfrm>
          <a:prstGeom prst="rect">
            <a:avLst/>
          </a:prstGeom>
          <a:effectLst>
            <a:outerShdw blurRad="76200" dist="76200" dir="12000000" algn="ctr" rotWithShape="0">
              <a:srgbClr val="000000">
                <a:alpha val="20000"/>
              </a:srgbClr>
            </a:outerShdw>
          </a:effectLst>
        </p:spPr>
      </p:pic>
      <p:sp>
        <p:nvSpPr>
          <p:cNvPr id="2" name="文本框 1">
            <a:extLst>
              <a:ext uri="{FF2B5EF4-FFF2-40B4-BE49-F238E27FC236}">
                <a16:creationId xmlns:a16="http://schemas.microsoft.com/office/drawing/2014/main" id="{C656DD03-3859-4201-AB12-631EDD223146}"/>
              </a:ext>
            </a:extLst>
          </p:cNvPr>
          <p:cNvSpPr txBox="1"/>
          <p:nvPr/>
        </p:nvSpPr>
        <p:spPr>
          <a:xfrm>
            <a:off x="5447237" y="168521"/>
            <a:ext cx="6002633" cy="923330"/>
          </a:xfrm>
          <a:prstGeom prst="rect">
            <a:avLst/>
          </a:prstGeom>
          <a:noFill/>
        </p:spPr>
        <p:txBody>
          <a:bodyPr wrap="square" rtlCol="0">
            <a:spAutoFit/>
          </a:bodyPr>
          <a:lstStyle/>
          <a:p>
            <a:r>
              <a:rPr lang="en-US" dirty="0">
                <a:solidFill>
                  <a:srgbClr val="445469"/>
                </a:solidFill>
              </a:rPr>
              <a:t>The two images are slightly different near the eyes, and the darkness of the nasolabial folds is different.</a:t>
            </a:r>
          </a:p>
          <a:p>
            <a:r>
              <a:rPr lang="en-US" dirty="0">
                <a:solidFill>
                  <a:srgbClr val="445469"/>
                </a:solidFill>
              </a:rPr>
              <a:t>But I'm not sure if I can correctly classify by staring them.</a:t>
            </a:r>
          </a:p>
        </p:txBody>
      </p:sp>
      <p:pic>
        <p:nvPicPr>
          <p:cNvPr id="6" name="音频 5">
            <a:hlinkClick r:id="" action="ppaction://media"/>
            <a:extLst>
              <a:ext uri="{FF2B5EF4-FFF2-40B4-BE49-F238E27FC236}">
                <a16:creationId xmlns:a16="http://schemas.microsoft.com/office/drawing/2014/main" id="{99602CC7-8E13-4347-8E45-C65D1C33873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18189174"/>
      </p:ext>
    </p:extLst>
  </p:cSld>
  <p:clrMapOvr>
    <a:masterClrMapping/>
  </p:clrMapOvr>
  <mc:AlternateContent xmlns:mc="http://schemas.openxmlformats.org/markup-compatibility/2006">
    <mc:Choice xmlns:p14="http://schemas.microsoft.com/office/powerpoint/2010/main" Requires="p14">
      <p:transition advTm="14110">
        <p14:prism isContent="1" isInverted="1"/>
      </p:transition>
    </mc:Choice>
    <mc:Fallback>
      <p:transition advTm="141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4" presetClass="entr" presetSubtype="1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animEffect transition="in" filter="randombar(horizontal)">
                                      <p:cBhvr>
                                        <p:cTn id="9" dur="500"/>
                                        <p:tgtEl>
                                          <p:spTgt spid="63"/>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par>
                                <p:cTn id="18" presetID="16" presetClass="entr" presetSubtype="21"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6"/>
                </p:tgtEl>
              </p:cMediaNode>
            </p:audio>
          </p:childTnLst>
        </p:cTn>
      </p:par>
    </p:tnLst>
    <p:bldLst>
      <p:bldP spid="63" grpId="0"/>
      <p:bldP spid="4"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5"/>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- 6</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3672031" y="1011192"/>
            <a:ext cx="4847937" cy="646331"/>
          </a:xfrm>
          <a:prstGeom prst="rect">
            <a:avLst/>
          </a:prstGeom>
          <a:noFill/>
        </p:spPr>
        <p:txBody>
          <a:bodyPr wrap="square" rtlCol="0">
            <a:spAutoFit/>
          </a:bodyPr>
          <a:lstStyle/>
          <a:p>
            <a:r>
              <a:rPr lang="en-US" sz="3600" dirty="0">
                <a:solidFill>
                  <a:srgbClr val="7030A0"/>
                </a:solidFill>
              </a:rPr>
              <a:t>Prediction of in-class test</a:t>
            </a:r>
            <a:endParaRPr lang="en-US" sz="3600" dirty="0">
              <a:solidFill>
                <a:srgbClr val="FF0000"/>
              </a:solidFill>
            </a:endParaRPr>
          </a:p>
        </p:txBody>
      </p:sp>
      <p:grpSp>
        <p:nvGrpSpPr>
          <p:cNvPr id="8" name="组合 7">
            <a:extLst>
              <a:ext uri="{FF2B5EF4-FFF2-40B4-BE49-F238E27FC236}">
                <a16:creationId xmlns:a16="http://schemas.microsoft.com/office/drawing/2014/main" id="{3B6C47BA-4CB1-4073-905B-8DE5B08D21DE}"/>
              </a:ext>
            </a:extLst>
          </p:cNvPr>
          <p:cNvGrpSpPr/>
          <p:nvPr/>
        </p:nvGrpSpPr>
        <p:grpSpPr>
          <a:xfrm>
            <a:off x="694944" y="2269892"/>
            <a:ext cx="5056632" cy="3084058"/>
            <a:chOff x="694944" y="2269892"/>
            <a:chExt cx="5056632" cy="3084058"/>
          </a:xfrm>
        </p:grpSpPr>
        <p:pic>
          <p:nvPicPr>
            <p:cNvPr id="10" name="Picture 6" descr="Laptop Mask 1.png">
              <a:extLst>
                <a:ext uri="{FF2B5EF4-FFF2-40B4-BE49-F238E27FC236}">
                  <a16:creationId xmlns:a16="http://schemas.microsoft.com/office/drawing/2014/main" id="{D14A17D5-30E0-47AB-97CE-F5EEC25561CF}"/>
                </a:ext>
              </a:extLst>
            </p:cNvPr>
            <p:cNvPicPr>
              <a:picLocks noChangeAspect="1"/>
            </p:cNvPicPr>
            <p:nvPr/>
          </p:nvPicPr>
          <p:blipFill>
            <a:blip r:embed="rId6" cstate="print"/>
            <a:stretch>
              <a:fillRect/>
            </a:stretch>
          </p:blipFill>
          <p:spPr>
            <a:xfrm>
              <a:off x="694944" y="2269892"/>
              <a:ext cx="5056632" cy="3084058"/>
            </a:xfrm>
            <a:prstGeom prst="rect">
              <a:avLst/>
            </a:prstGeom>
          </p:spPr>
        </p:pic>
        <p:sp>
          <p:nvSpPr>
            <p:cNvPr id="11" name="直角三角形 10">
              <a:extLst>
                <a:ext uri="{FF2B5EF4-FFF2-40B4-BE49-F238E27FC236}">
                  <a16:creationId xmlns:a16="http://schemas.microsoft.com/office/drawing/2014/main" id="{2A2D58D5-97FB-4ED7-B015-10B56AD2AEA3}"/>
                </a:ext>
              </a:extLst>
            </p:cNvPr>
            <p:cNvSpPr/>
            <p:nvPr/>
          </p:nvSpPr>
          <p:spPr>
            <a:xfrm>
              <a:off x="1308296" y="2446537"/>
              <a:ext cx="3843674" cy="2453409"/>
            </a:xfrm>
            <a:prstGeom prst="rtTriangle">
              <a:avLst/>
            </a:prstGeom>
            <a:solidFill>
              <a:srgbClr val="049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直角三角形 13">
              <a:extLst>
                <a:ext uri="{FF2B5EF4-FFF2-40B4-BE49-F238E27FC236}">
                  <a16:creationId xmlns:a16="http://schemas.microsoft.com/office/drawing/2014/main" id="{7DB6ADF5-EE83-4E68-A047-1A0E4121CDDD}"/>
                </a:ext>
              </a:extLst>
            </p:cNvPr>
            <p:cNvSpPr/>
            <p:nvPr/>
          </p:nvSpPr>
          <p:spPr>
            <a:xfrm flipH="1" flipV="1">
              <a:off x="1300118" y="2438359"/>
              <a:ext cx="3843674" cy="2453409"/>
            </a:xfrm>
            <a:prstGeom prst="rtTriangle">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椭圆 18">
              <a:extLst>
                <a:ext uri="{FF2B5EF4-FFF2-40B4-BE49-F238E27FC236}">
                  <a16:creationId xmlns:a16="http://schemas.microsoft.com/office/drawing/2014/main" id="{C50251BB-D7A1-49D7-828C-EDF1E07A950D}"/>
                </a:ext>
              </a:extLst>
            </p:cNvPr>
            <p:cNvSpPr/>
            <p:nvPr/>
          </p:nvSpPr>
          <p:spPr>
            <a:xfrm>
              <a:off x="2698561" y="3084423"/>
              <a:ext cx="1046788" cy="104678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3" name="图片 2" descr="图片包含 游戏机, 标志, 钟表&#10;&#10;描述已自动生成">
            <a:extLst>
              <a:ext uri="{FF2B5EF4-FFF2-40B4-BE49-F238E27FC236}">
                <a16:creationId xmlns:a16="http://schemas.microsoft.com/office/drawing/2014/main" id="{8C834C13-CC68-495D-8984-CDD1E8CD90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2096" y="3189780"/>
            <a:ext cx="836074" cy="836074"/>
          </a:xfrm>
          <a:prstGeom prst="rect">
            <a:avLst/>
          </a:prstGeom>
        </p:spPr>
      </p:pic>
      <p:sp>
        <p:nvSpPr>
          <p:cNvPr id="4" name="文本框 3">
            <a:extLst>
              <a:ext uri="{FF2B5EF4-FFF2-40B4-BE49-F238E27FC236}">
                <a16:creationId xmlns:a16="http://schemas.microsoft.com/office/drawing/2014/main" id="{DD050B7C-F012-4BFD-A9EE-FCF92D3E9937}"/>
              </a:ext>
            </a:extLst>
          </p:cNvPr>
          <p:cNvSpPr txBox="1"/>
          <p:nvPr/>
        </p:nvSpPr>
        <p:spPr>
          <a:xfrm>
            <a:off x="6215010" y="2380760"/>
            <a:ext cx="5829208" cy="3139321"/>
          </a:xfrm>
          <a:prstGeom prst="rect">
            <a:avLst/>
          </a:prstGeom>
          <a:noFill/>
        </p:spPr>
        <p:txBody>
          <a:bodyPr wrap="square" rtlCol="0">
            <a:spAutoFit/>
          </a:bodyPr>
          <a:lstStyle/>
          <a:p>
            <a:r>
              <a:rPr lang="en-US" dirty="0">
                <a:solidFill>
                  <a:srgbClr val="445469"/>
                </a:solidFill>
              </a:rPr>
              <a:t>We choose color features and SVM classifier to make predictions. The test time of about 500 test sets is 40s, so we predict that the test time of 2500 test sets is </a:t>
            </a:r>
            <a:r>
              <a:rPr lang="en-US" dirty="0">
                <a:solidFill>
                  <a:srgbClr val="C00000"/>
                </a:solidFill>
              </a:rPr>
              <a:t>200s</a:t>
            </a:r>
            <a:r>
              <a:rPr lang="en-US" dirty="0">
                <a:solidFill>
                  <a:srgbClr val="445469"/>
                </a:solidFill>
              </a:rPr>
              <a:t>. Under the same computer configuration as above, the calculation time is 200s. If you use </a:t>
            </a:r>
            <a:r>
              <a:rPr lang="en-US">
                <a:solidFill>
                  <a:srgbClr val="445469"/>
                </a:solidFill>
              </a:rPr>
              <a:t>a MacBook </a:t>
            </a:r>
            <a:r>
              <a:rPr lang="en-US" dirty="0">
                <a:solidFill>
                  <a:srgbClr val="445469"/>
                </a:solidFill>
              </a:rPr>
              <a:t>air, the time will be doubled to 400s.</a:t>
            </a:r>
          </a:p>
          <a:p>
            <a:endParaRPr lang="en-US" dirty="0">
              <a:solidFill>
                <a:srgbClr val="445469"/>
              </a:solidFill>
            </a:endParaRPr>
          </a:p>
          <a:p>
            <a:r>
              <a:rPr lang="en-US" dirty="0">
                <a:solidFill>
                  <a:srgbClr val="445469"/>
                </a:solidFill>
              </a:rPr>
              <a:t>Since the </a:t>
            </a:r>
            <a:r>
              <a:rPr lang="en-US" altLang="zh-CN" dirty="0">
                <a:solidFill>
                  <a:srgbClr val="445469"/>
                </a:solidFill>
              </a:rPr>
              <a:t>test</a:t>
            </a:r>
            <a:r>
              <a:rPr lang="en-US" dirty="0">
                <a:solidFill>
                  <a:srgbClr val="445469"/>
                </a:solidFill>
              </a:rPr>
              <a:t> accuracy is related to the selection of the training and test sets, it is difficult to make accurate prediction. After comprehensive consideration, we believe that the accuracy of the in-class test will be around </a:t>
            </a:r>
            <a:r>
              <a:rPr lang="en-US" dirty="0">
                <a:solidFill>
                  <a:srgbClr val="C00000"/>
                </a:solidFill>
              </a:rPr>
              <a:t>58%</a:t>
            </a:r>
            <a:r>
              <a:rPr lang="en-US" dirty="0">
                <a:solidFill>
                  <a:srgbClr val="445469"/>
                </a:solidFill>
              </a:rPr>
              <a:t>.</a:t>
            </a:r>
          </a:p>
        </p:txBody>
      </p:sp>
      <p:sp>
        <p:nvSpPr>
          <p:cNvPr id="21" name="矩形 20">
            <a:extLst>
              <a:ext uri="{FF2B5EF4-FFF2-40B4-BE49-F238E27FC236}">
                <a16:creationId xmlns:a16="http://schemas.microsoft.com/office/drawing/2014/main" id="{A8146DE6-9CF0-4A2B-80AA-8E11940D494B}"/>
              </a:ext>
            </a:extLst>
          </p:cNvPr>
          <p:cNvSpPr/>
          <p:nvPr/>
        </p:nvSpPr>
        <p:spPr>
          <a:xfrm>
            <a:off x="5203094" y="118033"/>
            <a:ext cx="6988906" cy="738664"/>
          </a:xfrm>
          <a:prstGeom prst="rect">
            <a:avLst/>
          </a:prstGeom>
        </p:spPr>
        <p:txBody>
          <a:bodyPr wrap="square">
            <a:spAutoFit/>
          </a:bodyPr>
          <a:lstStyle/>
          <a:p>
            <a:r>
              <a:rPr lang="en-US" sz="1400" dirty="0">
                <a:solidFill>
                  <a:srgbClr val="445469"/>
                </a:solidFill>
              </a:rPr>
              <a:t>Computer configuration:</a:t>
            </a:r>
          </a:p>
          <a:p>
            <a:r>
              <a:rPr lang="en-US" sz="1400" dirty="0">
                <a:solidFill>
                  <a:srgbClr val="445469"/>
                </a:solidFill>
              </a:rPr>
              <a:t>System: Microsoft Windows 10 x64  | GPU: NVIDIA GeForce RTX 2070 SUPER (8192 MB)</a:t>
            </a:r>
          </a:p>
          <a:p>
            <a:r>
              <a:rPr lang="en-US" sz="1400" dirty="0">
                <a:solidFill>
                  <a:srgbClr val="445469"/>
                </a:solidFill>
              </a:rPr>
              <a:t>CPU: Intel(R) Core(TM) i7-9700K CPU @ 3.60GHz(3600 MHz) | RAM: 16.00 GB (2400 MHz)</a:t>
            </a:r>
          </a:p>
        </p:txBody>
      </p:sp>
      <p:pic>
        <p:nvPicPr>
          <p:cNvPr id="7" name="音频 6">
            <a:hlinkClick r:id="" action="ppaction://media"/>
            <a:extLst>
              <a:ext uri="{FF2B5EF4-FFF2-40B4-BE49-F238E27FC236}">
                <a16:creationId xmlns:a16="http://schemas.microsoft.com/office/drawing/2014/main" id="{67C7AA44-1BDF-402C-8501-CBA80FB2064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54950757"/>
      </p:ext>
    </p:extLst>
  </p:cSld>
  <p:clrMapOvr>
    <a:masterClrMapping/>
  </p:clrMapOvr>
  <mc:AlternateContent xmlns:mc="http://schemas.openxmlformats.org/markup-compatibility/2006">
    <mc:Choice xmlns:p14="http://schemas.microsoft.com/office/powerpoint/2010/main" Requires="p14">
      <p:transition advTm="14041">
        <p14:prism isContent="1" isInverted="1"/>
      </p:transition>
    </mc:Choice>
    <mc:Fallback>
      <p:transition advTm="140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4" presetClass="entr" presetSubtype="1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animEffect transition="in" filter="randombar(horizontal)">
                                      <p:cBhvr>
                                        <p:cTn id="9" dur="500"/>
                                        <p:tgtEl>
                                          <p:spTgt spid="63"/>
                                        </p:tgtEl>
                                      </p:cBhvr>
                                    </p:animEffect>
                                  </p:childTnLst>
                                </p:cTn>
                              </p:par>
                            </p:childTnLst>
                          </p:cTn>
                        </p:par>
                        <p:par>
                          <p:cTn id="10" fill="hold">
                            <p:stCondLst>
                              <p:cond delay="500"/>
                            </p:stCondLst>
                            <p:childTnLst>
                              <p:par>
                                <p:cTn id="11" presetID="9"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21" presetClass="entr" presetSubtype="1"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heel(1)">
                                      <p:cBhvr>
                                        <p:cTn id="16" dur="1000"/>
                                        <p:tgtEl>
                                          <p:spTgt spid="3"/>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childTnLst>
                          </p:cTn>
                        </p:par>
                        <p:par>
                          <p:cTn id="21" fill="hold">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1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7"/>
                </p:tgtEl>
              </p:cMediaNode>
            </p:audio>
          </p:childTnLst>
        </p:cTn>
      </p:par>
    </p:tnLst>
    <p:bldLst>
      <p:bldP spid="63" grpId="0"/>
      <p:bldP spid="4" grpId="0"/>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2993" y="237388"/>
            <a:ext cx="8346014" cy="6383223"/>
            <a:chOff x="2496157" y="237388"/>
            <a:chExt cx="6822015" cy="6383223"/>
          </a:xfrm>
        </p:grpSpPr>
        <p:pic>
          <p:nvPicPr>
            <p:cNvPr id="2" name="图片 1"/>
            <p:cNvPicPr>
              <a:picLocks noChangeAspect="1"/>
            </p:cNvPicPr>
            <p:nvPr/>
          </p:nvPicPr>
          <p:blipFill>
            <a:blip r:embed="rId5"/>
            <a:stretch>
              <a:fillRect/>
            </a:stretch>
          </p:blipFill>
          <p:spPr>
            <a:xfrm>
              <a:off x="2499730" y="237388"/>
              <a:ext cx="6818442" cy="6383223"/>
            </a:xfrm>
            <a:prstGeom prst="rect">
              <a:avLst/>
            </a:prstGeom>
          </p:spPr>
        </p:pic>
        <p:pic>
          <p:nvPicPr>
            <p:cNvPr id="4" name="图片 3"/>
            <p:cNvPicPr>
              <a:picLocks noChangeAspect="1"/>
            </p:cNvPicPr>
            <p:nvPr/>
          </p:nvPicPr>
          <p:blipFill>
            <a:blip r:embed="rId6"/>
            <a:stretch>
              <a:fillRect/>
            </a:stretch>
          </p:blipFill>
          <p:spPr>
            <a:xfrm>
              <a:off x="2496157" y="237388"/>
              <a:ext cx="6822015" cy="6383065"/>
            </a:xfrm>
            <a:prstGeom prst="rect">
              <a:avLst/>
            </a:prstGeom>
          </p:spPr>
        </p:pic>
      </p:grpSp>
      <p:pic>
        <p:nvPicPr>
          <p:cNvPr id="13" name="图片 12">
            <a:extLst>
              <a:ext uri="{FF2B5EF4-FFF2-40B4-BE49-F238E27FC236}">
                <a16:creationId xmlns:a16="http://schemas.microsoft.com/office/drawing/2014/main" id="{83290026-F2D8-4450-8B44-73010F491404}"/>
              </a:ext>
            </a:extLst>
          </p:cNvPr>
          <p:cNvPicPr>
            <a:picLocks noChangeAspect="1"/>
          </p:cNvPicPr>
          <p:nvPr/>
        </p:nvPicPr>
        <p:blipFill>
          <a:blip r:embed="rId7"/>
          <a:stretch>
            <a:fillRect/>
          </a:stretch>
        </p:blipFill>
        <p:spPr>
          <a:xfrm>
            <a:off x="2558142" y="500538"/>
            <a:ext cx="7075715" cy="5836736"/>
          </a:xfrm>
          <a:prstGeom prst="rect">
            <a:avLst/>
          </a:prstGeom>
        </p:spPr>
      </p:pic>
      <p:sp>
        <p:nvSpPr>
          <p:cNvPr id="7" name="文本框 6"/>
          <p:cNvSpPr txBox="1"/>
          <p:nvPr/>
        </p:nvSpPr>
        <p:spPr>
          <a:xfrm>
            <a:off x="1431036" y="1996012"/>
            <a:ext cx="9329928" cy="1862048"/>
          </a:xfrm>
          <a:prstGeom prst="rect">
            <a:avLst/>
          </a:prstGeom>
          <a:noFill/>
        </p:spPr>
        <p:txBody>
          <a:bodyPr wrap="square" rtlCol="0">
            <a:spAutoFit/>
          </a:bodyPr>
          <a:lstStyle/>
          <a:p>
            <a:r>
              <a:rPr lang="en-US" altLang="zh-CN" sz="11500" b="1" dirty="0">
                <a:gradFill flip="none" rotWithShape="1">
                  <a:gsLst>
                    <a:gs pos="0">
                      <a:schemeClr val="accent2">
                        <a:lumMod val="0"/>
                        <a:lumOff val="100000"/>
                      </a:schemeClr>
                    </a:gs>
                    <a:gs pos="31000">
                      <a:schemeClr val="accent2">
                        <a:lumMod val="0"/>
                        <a:lumOff val="100000"/>
                      </a:schemeClr>
                    </a:gs>
                    <a:gs pos="100000">
                      <a:schemeClr val="accent2">
                        <a:lumMod val="100000"/>
                      </a:schemeClr>
                    </a:gs>
                  </a:gsLst>
                  <a:path path="circle">
                    <a:fillToRect l="50000" t="50000" r="50000" b="50000"/>
                  </a:path>
                  <a:tileRect/>
                </a:gradFill>
                <a:latin typeface="微软雅黑" panose="020B0503020204020204" pitchFamily="34" charset="-122"/>
                <a:ea typeface="微软雅黑" panose="020B0503020204020204" pitchFamily="34" charset="-122"/>
              </a:rPr>
              <a:t>THANK </a:t>
            </a:r>
            <a:r>
              <a:rPr lang="en-US" altLang="zh-CN" sz="11500" b="1" dirty="0">
                <a:gradFill flip="none" rotWithShape="1">
                  <a:gsLst>
                    <a:gs pos="0">
                      <a:schemeClr val="accent2">
                        <a:lumMod val="0"/>
                        <a:lumOff val="100000"/>
                      </a:schemeClr>
                    </a:gs>
                    <a:gs pos="51000">
                      <a:schemeClr val="accent2">
                        <a:lumMod val="20000"/>
                        <a:lumOff val="80000"/>
                      </a:schemeClr>
                    </a:gs>
                    <a:gs pos="100000">
                      <a:schemeClr val="accent2">
                        <a:lumMod val="100000"/>
                      </a:schemeClr>
                    </a:gs>
                  </a:gsLst>
                  <a:path path="circle">
                    <a:fillToRect l="50000" t="-80000" r="50000" b="180000"/>
                  </a:path>
                  <a:tileRect/>
                </a:gradFill>
                <a:latin typeface="微软雅黑" panose="020B0503020204020204" pitchFamily="34" charset="-122"/>
                <a:ea typeface="微软雅黑" panose="020B0503020204020204" pitchFamily="34" charset="-122"/>
              </a:rPr>
              <a:t>YOU</a:t>
            </a:r>
            <a:endParaRPr lang="zh-CN" altLang="en-US" sz="11500" b="1" dirty="0">
              <a:gradFill flip="none" rotWithShape="1">
                <a:gsLst>
                  <a:gs pos="0">
                    <a:schemeClr val="accent2">
                      <a:lumMod val="0"/>
                      <a:lumOff val="100000"/>
                    </a:schemeClr>
                  </a:gs>
                  <a:gs pos="51000">
                    <a:schemeClr val="accent2">
                      <a:lumMod val="20000"/>
                      <a:lumOff val="80000"/>
                    </a:schemeClr>
                  </a:gs>
                  <a:gs pos="100000">
                    <a:schemeClr val="accent2">
                      <a:lumMod val="100000"/>
                    </a:schemeClr>
                  </a:gs>
                </a:gsLst>
                <a:path path="circle">
                  <a:fillToRect l="50000" t="-80000" r="50000" b="180000"/>
                </a:path>
                <a:tileRect/>
              </a:gradFill>
              <a:latin typeface="微软雅黑" panose="020B0503020204020204" pitchFamily="34" charset="-122"/>
              <a:ea typeface="微软雅黑" panose="020B0503020204020204" pitchFamily="34" charset="-122"/>
            </a:endParaRPr>
          </a:p>
        </p:txBody>
      </p:sp>
      <p:pic>
        <p:nvPicPr>
          <p:cNvPr id="8" name="音频 7">
            <a:hlinkClick r:id="" action="ppaction://media"/>
            <a:extLst>
              <a:ext uri="{FF2B5EF4-FFF2-40B4-BE49-F238E27FC236}">
                <a16:creationId xmlns:a16="http://schemas.microsoft.com/office/drawing/2014/main" id="{168C8AF3-CD13-472B-B7B5-F714F64F0B4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4815883"/>
      </p:ext>
    </p:extLst>
  </p:cSld>
  <p:clrMapOvr>
    <a:masterClrMapping/>
  </p:clrMapOvr>
  <mc:AlternateContent xmlns:mc="http://schemas.openxmlformats.org/markup-compatibility/2006">
    <mc:Choice xmlns:p14="http://schemas.microsoft.com/office/powerpoint/2010/main" Requires="p14">
      <p:transition advTm="5368">
        <p14:prism isContent="1" isInverted="1"/>
      </p:transition>
    </mc:Choice>
    <mc:Fallback>
      <p:transition advTm="53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14" presetClass="entr" presetSubtype="1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randombar(horizontal)">
                                      <p:cBhvr>
                                        <p:cTn id="9" dur="500"/>
                                        <p:tgtEl>
                                          <p:spTgt spid="13"/>
                                        </p:tgtEl>
                                      </p:cBhvr>
                                    </p:animEffect>
                                  </p:childTnLst>
                                </p:cTn>
                              </p:par>
                              <p:par>
                                <p:cTn id="10" presetID="47"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500"/>
                                        <p:tgtEl>
                                          <p:spTgt spid="7"/>
                                        </p:tgtEl>
                                      </p:cBhvr>
                                    </p:animEffect>
                                    <p:anim calcmode="lin" valueType="num">
                                      <p:cBhvr>
                                        <p:cTn id="13" dur="1500" fill="hold"/>
                                        <p:tgtEl>
                                          <p:spTgt spid="7"/>
                                        </p:tgtEl>
                                        <p:attrNameLst>
                                          <p:attrName>ppt_x</p:attrName>
                                        </p:attrNameLst>
                                      </p:cBhvr>
                                      <p:tavLst>
                                        <p:tav tm="0">
                                          <p:val>
                                            <p:strVal val="#ppt_x"/>
                                          </p:val>
                                        </p:tav>
                                        <p:tav tm="100000">
                                          <p:val>
                                            <p:strVal val="#ppt_x"/>
                                          </p:val>
                                        </p:tav>
                                      </p:tavLst>
                                    </p:anim>
                                    <p:anim calcmode="lin" valueType="num">
                                      <p:cBhvr>
                                        <p:cTn id="14" dur="1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5581" y="571201"/>
            <a:ext cx="6068291" cy="5664647"/>
            <a:chOff x="2496157" y="237388"/>
            <a:chExt cx="6822015" cy="6383223"/>
          </a:xfrm>
        </p:grpSpPr>
        <p:pic>
          <p:nvPicPr>
            <p:cNvPr id="2" name="图片 1"/>
            <p:cNvPicPr>
              <a:picLocks noChangeAspect="1"/>
            </p:cNvPicPr>
            <p:nvPr/>
          </p:nvPicPr>
          <p:blipFill>
            <a:blip r:embed="rId5"/>
            <a:stretch>
              <a:fillRect/>
            </a:stretch>
          </p:blipFill>
          <p:spPr>
            <a:xfrm>
              <a:off x="2499730" y="237388"/>
              <a:ext cx="6818442" cy="6383223"/>
            </a:xfrm>
            <a:prstGeom prst="rect">
              <a:avLst/>
            </a:prstGeom>
          </p:spPr>
        </p:pic>
        <p:pic>
          <p:nvPicPr>
            <p:cNvPr id="4" name="图片 3"/>
            <p:cNvPicPr>
              <a:picLocks noChangeAspect="1"/>
            </p:cNvPicPr>
            <p:nvPr/>
          </p:nvPicPr>
          <p:blipFill>
            <a:blip r:embed="rId6"/>
            <a:stretch>
              <a:fillRect/>
            </a:stretch>
          </p:blipFill>
          <p:spPr>
            <a:xfrm>
              <a:off x="2496157" y="237388"/>
              <a:ext cx="6822015" cy="6383065"/>
            </a:xfrm>
            <a:prstGeom prst="rect">
              <a:avLst/>
            </a:prstGeom>
          </p:spPr>
        </p:pic>
      </p:grpSp>
      <p:grpSp>
        <p:nvGrpSpPr>
          <p:cNvPr id="7" name="组合 6"/>
          <p:cNvGrpSpPr/>
          <p:nvPr/>
        </p:nvGrpSpPr>
        <p:grpSpPr>
          <a:xfrm>
            <a:off x="433824" y="829931"/>
            <a:ext cx="5144671" cy="5197160"/>
            <a:chOff x="346734" y="829931"/>
            <a:chExt cx="5144671" cy="5197160"/>
          </a:xfrm>
        </p:grpSpPr>
        <p:pic>
          <p:nvPicPr>
            <p:cNvPr id="6" name="图片 5"/>
            <p:cNvPicPr>
              <a:picLocks noChangeAspect="1"/>
            </p:cNvPicPr>
            <p:nvPr/>
          </p:nvPicPr>
          <p:blipFill>
            <a:blip r:embed="rId7"/>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01</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20151"/>
              <a:ext cx="4900564" cy="706777"/>
              <a:chOff x="322440" y="4106221"/>
              <a:chExt cx="4900847" cy="707014"/>
            </a:xfrm>
          </p:grpSpPr>
          <p:sp>
            <p:nvSpPr>
              <p:cNvPr id="14" name="文本框 13"/>
              <p:cNvSpPr txBox="1"/>
              <p:nvPr/>
            </p:nvSpPr>
            <p:spPr>
              <a:xfrm>
                <a:off x="1198791" y="4106221"/>
                <a:ext cx="4024496" cy="523396"/>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Data preprocessing</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542271"/>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rotation, zooming and translation.</a:t>
              </a:r>
            </a:p>
          </p:txBody>
        </p:sp>
      </p:grpSp>
      <p:pic>
        <p:nvPicPr>
          <p:cNvPr id="11" name="音频 10">
            <a:hlinkClick r:id="" action="ppaction://media"/>
            <a:extLst>
              <a:ext uri="{FF2B5EF4-FFF2-40B4-BE49-F238E27FC236}">
                <a16:creationId xmlns:a16="http://schemas.microsoft.com/office/drawing/2014/main" id="{69D7EB7F-ADB2-4CC9-A820-A425DD8066F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40257575"/>
      </p:ext>
    </p:extLst>
  </p:cSld>
  <p:clrMapOvr>
    <a:masterClrMapping/>
  </p:clrMapOvr>
  <mc:AlternateContent xmlns:mc="http://schemas.openxmlformats.org/markup-compatibility/2006">
    <mc:Choice xmlns:p14="http://schemas.microsoft.com/office/powerpoint/2010/main" Requires="p14">
      <p:transition advTm="5253">
        <p14:prism isContent="1" isInverted="1"/>
      </p:transition>
    </mc:Choice>
    <mc:Fallback>
      <p:transition advTm="52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14" presetClass="entr" presetSubtype="1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randombar(horizontal)">
                                      <p:cBhvr>
                                        <p:cTn id="9" dur="500"/>
                                        <p:tgtEl>
                                          <p:spTgt spid="7"/>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5"/>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- 1</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9093"/>
            <a:ext cx="3498659" cy="3290510"/>
            <a:chOff x="776801" y="1609093"/>
            <a:chExt cx="3498659" cy="3290510"/>
          </a:xfrm>
        </p:grpSpPr>
        <p:pic>
          <p:nvPicPr>
            <p:cNvPr id="5" name="图片 4"/>
            <p:cNvPicPr>
              <a:picLocks noChangeAspect="1"/>
            </p:cNvPicPr>
            <p:nvPr/>
          </p:nvPicPr>
          <p:blipFill>
            <a:blip r:embed="rId6">
              <a:extLst>
                <a:ext uri="{28A0092B-C50C-407E-A947-70E740481C1C}">
                  <a14:useLocalDpi xmlns:a14="http://schemas.microsoft.com/office/drawing/2010/main" val="0"/>
                </a:ext>
              </a:extLst>
            </a:blip>
            <a:srcRect/>
            <a:stretch/>
          </p:blipFill>
          <p:spPr>
            <a:xfrm>
              <a:off x="892757" y="1609093"/>
              <a:ext cx="3382703" cy="2537027"/>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09093"/>
            <a:ext cx="3513226" cy="3290510"/>
            <a:chOff x="7774120" y="1609093"/>
            <a:chExt cx="3513226" cy="3290510"/>
          </a:xfrm>
        </p:grpSpPr>
        <p:pic>
          <p:nvPicPr>
            <p:cNvPr id="15" name="图片 14"/>
            <p:cNvPicPr>
              <a:picLocks noChangeAspect="1"/>
            </p:cNvPicPr>
            <p:nvPr/>
          </p:nvPicPr>
          <p:blipFill>
            <a:blip r:embed="rId7">
              <a:extLst>
                <a:ext uri="{28A0092B-C50C-407E-A947-70E740481C1C}">
                  <a14:useLocalDpi xmlns:a14="http://schemas.microsoft.com/office/drawing/2010/main" val="0"/>
                </a:ext>
              </a:extLst>
            </a:blip>
            <a:srcRect/>
            <a:stretch/>
          </p:blipFill>
          <p:spPr>
            <a:xfrm>
              <a:off x="7904643" y="1609093"/>
              <a:ext cx="3382703" cy="2537027"/>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505943" cy="3290510"/>
            <a:chOff x="4275460" y="1609093"/>
            <a:chExt cx="3505943" cy="3290510"/>
          </a:xfrm>
        </p:grpSpPr>
        <p:pic>
          <p:nvPicPr>
            <p:cNvPr id="23" name="图片 22"/>
            <p:cNvPicPr>
              <a:picLocks noChangeAspect="1"/>
            </p:cNvPicPr>
            <p:nvPr/>
          </p:nvPicPr>
          <p:blipFill>
            <a:blip r:embed="rId8">
              <a:extLst>
                <a:ext uri="{28A0092B-C50C-407E-A947-70E740481C1C}">
                  <a14:useLocalDpi xmlns:a14="http://schemas.microsoft.com/office/drawing/2010/main" val="0"/>
                </a:ext>
              </a:extLst>
            </a:blip>
            <a:srcRect/>
            <a:stretch/>
          </p:blipFill>
          <p:spPr>
            <a:xfrm>
              <a:off x="4398700" y="1609093"/>
              <a:ext cx="3382703" cy="2537027"/>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grpSp>
        <p:nvGrpSpPr>
          <p:cNvPr id="31" name="组合 30"/>
          <p:cNvGrpSpPr/>
          <p:nvPr/>
        </p:nvGrpSpPr>
        <p:grpSpPr>
          <a:xfrm>
            <a:off x="878209" y="5237048"/>
            <a:ext cx="10348750" cy="1012200"/>
            <a:chOff x="878209" y="5237048"/>
            <a:chExt cx="10348750" cy="1012200"/>
          </a:xfrm>
        </p:grpSpPr>
        <p:sp>
          <p:nvSpPr>
            <p:cNvPr id="32" name="矩形 31"/>
            <p:cNvSpPr/>
            <p:nvPr/>
          </p:nvSpPr>
          <p:spPr>
            <a:xfrm>
              <a:off x="878209"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severely tilted to the right and the face area is small.</a:t>
              </a:r>
            </a:p>
          </p:txBody>
        </p:sp>
        <p:sp>
          <p:nvSpPr>
            <p:cNvPr id="33" name="矩形 32"/>
            <p:cNvSpPr/>
            <p:nvPr/>
          </p:nvSpPr>
          <p:spPr>
            <a:xfrm>
              <a:off x="4376868" y="5237048"/>
              <a:ext cx="3322316" cy="1012200"/>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slightly tilted to the left, the face area is small, and most of them are on the right side of the image.</a:t>
              </a:r>
            </a:p>
          </p:txBody>
        </p:sp>
        <p:sp>
          <p:nvSpPr>
            <p:cNvPr id="34" name="矩形 33"/>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
        <p:nvSpPr>
          <p:cNvPr id="40" name="文本框 39">
            <a:extLst>
              <a:ext uri="{FF2B5EF4-FFF2-40B4-BE49-F238E27FC236}">
                <a16:creationId xmlns:a16="http://schemas.microsoft.com/office/drawing/2014/main" id="{02525E7C-64AC-4763-BFA7-045F607EFD89}"/>
              </a:ext>
            </a:extLst>
          </p:cNvPr>
          <p:cNvSpPr txBox="1"/>
          <p:nvPr/>
        </p:nvSpPr>
        <p:spPr>
          <a:xfrm>
            <a:off x="5771382" y="249382"/>
            <a:ext cx="5818909" cy="923330"/>
          </a:xfrm>
          <a:prstGeom prst="rect">
            <a:avLst/>
          </a:prstGeom>
          <a:noFill/>
        </p:spPr>
        <p:txBody>
          <a:bodyPr wrap="square" rtlCol="0">
            <a:spAutoFit/>
          </a:bodyPr>
          <a:lstStyle/>
          <a:p>
            <a:r>
              <a:rPr lang="en-US" dirty="0">
                <a:solidFill>
                  <a:schemeClr val="accent6">
                    <a:lumMod val="75000"/>
                  </a:schemeClr>
                </a:solidFill>
              </a:rPr>
              <a:t>The area surrounded by the green square is in the range of 100 and 300 of x and y. This is used to help confirm the location of the image pixels.</a:t>
            </a:r>
          </a:p>
        </p:txBody>
      </p:sp>
      <p:pic>
        <p:nvPicPr>
          <p:cNvPr id="39" name="音频 38">
            <a:hlinkClick r:id="" action="ppaction://media"/>
            <a:extLst>
              <a:ext uri="{FF2B5EF4-FFF2-40B4-BE49-F238E27FC236}">
                <a16:creationId xmlns:a16="http://schemas.microsoft.com/office/drawing/2014/main" id="{BF30D298-6F8B-4C25-84D3-BD275935BA4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92373276"/>
      </p:ext>
    </p:extLst>
  </p:cSld>
  <p:clrMapOvr>
    <a:masterClrMapping/>
  </p:clrMapOvr>
  <mc:AlternateContent xmlns:mc="http://schemas.openxmlformats.org/markup-compatibility/2006">
    <mc:Choice xmlns:p14="http://schemas.microsoft.com/office/powerpoint/2010/main" Requires="p14">
      <p:transition advTm="31242">
        <p14:prism isContent="1" isInverted="1"/>
      </p:transition>
    </mc:Choice>
    <mc:Fallback>
      <p:transition advTm="312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par>
                                <p:cTn id="7" presetID="47"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anim calcmode="lin" valueType="num">
                                      <p:cBhvr>
                                        <p:cTn id="10" dur="500" fill="hold"/>
                                        <p:tgtEl>
                                          <p:spTgt spid="4"/>
                                        </p:tgtEl>
                                        <p:attrNameLst>
                                          <p:attrName>ppt_x</p:attrName>
                                        </p:attrNameLst>
                                      </p:cBhvr>
                                      <p:tavLst>
                                        <p:tav tm="0">
                                          <p:val>
                                            <p:strVal val="#ppt_x"/>
                                          </p:val>
                                        </p:tav>
                                        <p:tav tm="100000">
                                          <p:val>
                                            <p:strVal val="#ppt_x"/>
                                          </p:val>
                                        </p:tav>
                                      </p:tavLst>
                                    </p:anim>
                                    <p:anim calcmode="lin" valueType="num">
                                      <p:cBhvr>
                                        <p:cTn id="11" dur="500" fill="hold"/>
                                        <p:tgtEl>
                                          <p:spTgt spid="4"/>
                                        </p:tgtEl>
                                        <p:attrNameLst>
                                          <p:attrName>ppt_y</p:attrName>
                                        </p:attrNameLst>
                                      </p:cBhvr>
                                      <p:tavLst>
                                        <p:tav tm="0">
                                          <p:val>
                                            <p:strVal val="#ppt_y-.1"/>
                                          </p:val>
                                        </p:tav>
                                        <p:tav tm="100000">
                                          <p:val>
                                            <p:strVal val="#ppt_y"/>
                                          </p:val>
                                        </p:tav>
                                      </p:tavLst>
                                    </p:anim>
                                  </p:childTnLst>
                                </p:cTn>
                              </p:par>
                            </p:childTnLst>
                          </p:cTn>
                        </p:par>
                        <p:par>
                          <p:cTn id="12" fill="hold">
                            <p:stCondLst>
                              <p:cond delay="500"/>
                            </p:stCondLst>
                            <p:childTnLst>
                              <p:par>
                                <p:cTn id="13" presetID="47"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anim calcmode="lin" valueType="num">
                                      <p:cBhvr>
                                        <p:cTn id="16" dur="500" fill="hold"/>
                                        <p:tgtEl>
                                          <p:spTgt spid="22"/>
                                        </p:tgtEl>
                                        <p:attrNameLst>
                                          <p:attrName>ppt_x</p:attrName>
                                        </p:attrNameLst>
                                      </p:cBhvr>
                                      <p:tavLst>
                                        <p:tav tm="0">
                                          <p:val>
                                            <p:strVal val="#ppt_x"/>
                                          </p:val>
                                        </p:tav>
                                        <p:tav tm="100000">
                                          <p:val>
                                            <p:strVal val="#ppt_x"/>
                                          </p:val>
                                        </p:tav>
                                      </p:tavLst>
                                    </p:anim>
                                    <p:anim calcmode="lin" valueType="num">
                                      <p:cBhvr>
                                        <p:cTn id="17" dur="500" fill="hold"/>
                                        <p:tgtEl>
                                          <p:spTgt spid="22"/>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47"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42" presetClass="entr" presetSubtype="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anim calcmode="lin" valueType="num">
                                      <p:cBhvr>
                                        <p:cTn id="28" dur="500" fill="hold"/>
                                        <p:tgtEl>
                                          <p:spTgt spid="31"/>
                                        </p:tgtEl>
                                        <p:attrNameLst>
                                          <p:attrName>ppt_x</p:attrName>
                                        </p:attrNameLst>
                                      </p:cBhvr>
                                      <p:tavLst>
                                        <p:tav tm="0">
                                          <p:val>
                                            <p:strVal val="#ppt_x"/>
                                          </p:val>
                                        </p:tav>
                                        <p:tav tm="100000">
                                          <p:val>
                                            <p:strVal val="#ppt_x"/>
                                          </p:val>
                                        </p:tav>
                                      </p:tavLst>
                                    </p:anim>
                                    <p:anim calcmode="lin" valueType="num">
                                      <p:cBhvr>
                                        <p:cTn id="29" dur="500" fill="hold"/>
                                        <p:tgtEl>
                                          <p:spTgt spid="31"/>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16" presetClass="entr" presetSubtype="21"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barn(inVertical)">
                                      <p:cBhvr>
                                        <p:cTn id="33"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39"/>
                </p:tgtEl>
              </p:cMediaNode>
            </p:audio>
          </p:childTnLst>
        </p:cTn>
      </p:par>
    </p:tnLst>
    <p:bldLst>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5"/>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- 2</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9093"/>
            <a:ext cx="3501010" cy="3290510"/>
            <a:chOff x="776801" y="1609093"/>
            <a:chExt cx="3501010" cy="3290510"/>
          </a:xfrm>
        </p:grpSpPr>
        <p:pic>
          <p:nvPicPr>
            <p:cNvPr id="5" name="图片 4"/>
            <p:cNvPicPr>
              <a:picLocks noChangeAspect="1"/>
            </p:cNvPicPr>
            <p:nvPr/>
          </p:nvPicPr>
          <p:blipFill>
            <a:blip r:embed="rId6">
              <a:extLst>
                <a:ext uri="{28A0092B-C50C-407E-A947-70E740481C1C}">
                  <a14:useLocalDpi xmlns:a14="http://schemas.microsoft.com/office/drawing/2010/main" val="0"/>
                </a:ext>
              </a:extLst>
            </a:blip>
            <a:srcRect/>
            <a:stretch/>
          </p:blipFill>
          <p:spPr>
            <a:xfrm>
              <a:off x="895109" y="1609093"/>
              <a:ext cx="3382702" cy="2537027"/>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09093"/>
            <a:ext cx="3483032" cy="3290510"/>
            <a:chOff x="7774120" y="1609093"/>
            <a:chExt cx="3483032" cy="3290510"/>
          </a:xfrm>
        </p:grpSpPr>
        <p:pic>
          <p:nvPicPr>
            <p:cNvPr id="15" name="图片 14"/>
            <p:cNvPicPr>
              <a:picLocks noChangeAspect="1"/>
            </p:cNvPicPr>
            <p:nvPr/>
          </p:nvPicPr>
          <p:blipFill>
            <a:blip r:embed="rId7">
              <a:extLst>
                <a:ext uri="{28A0092B-C50C-407E-A947-70E740481C1C}">
                  <a14:useLocalDpi xmlns:a14="http://schemas.microsoft.com/office/drawing/2010/main" val="0"/>
                </a:ext>
              </a:extLst>
            </a:blip>
            <a:srcRect/>
            <a:stretch/>
          </p:blipFill>
          <p:spPr>
            <a:xfrm>
              <a:off x="7874450" y="1609093"/>
              <a:ext cx="3382702" cy="2537027"/>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505942" cy="3290510"/>
            <a:chOff x="4275460" y="1609093"/>
            <a:chExt cx="3505942" cy="3290510"/>
          </a:xfrm>
        </p:grpSpPr>
        <p:pic>
          <p:nvPicPr>
            <p:cNvPr id="23" name="图片 22"/>
            <p:cNvPicPr>
              <a:picLocks noChangeAspect="1"/>
            </p:cNvPicPr>
            <p:nvPr/>
          </p:nvPicPr>
          <p:blipFill>
            <a:blip r:embed="rId8">
              <a:extLst>
                <a:ext uri="{28A0092B-C50C-407E-A947-70E740481C1C}">
                  <a14:useLocalDpi xmlns:a14="http://schemas.microsoft.com/office/drawing/2010/main" val="0"/>
                </a:ext>
              </a:extLst>
            </a:blip>
            <a:srcRect/>
            <a:stretch/>
          </p:blipFill>
          <p:spPr>
            <a:xfrm>
              <a:off x="4398700" y="1609093"/>
              <a:ext cx="3382702" cy="2537027"/>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grpSp>
        <p:nvGrpSpPr>
          <p:cNvPr id="31" name="组合 30"/>
          <p:cNvGrpSpPr/>
          <p:nvPr/>
        </p:nvGrpSpPr>
        <p:grpSpPr>
          <a:xfrm>
            <a:off x="878209" y="5237048"/>
            <a:ext cx="10348750" cy="1012200"/>
            <a:chOff x="878209" y="5237048"/>
            <a:chExt cx="10348750" cy="1012200"/>
          </a:xfrm>
        </p:grpSpPr>
        <p:sp>
          <p:nvSpPr>
            <p:cNvPr id="32" name="矩形 31"/>
            <p:cNvSpPr/>
            <p:nvPr/>
          </p:nvSpPr>
          <p:spPr>
            <a:xfrm>
              <a:off x="878209"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severely tilted to the right and the face area is small.</a:t>
              </a:r>
            </a:p>
          </p:txBody>
        </p:sp>
        <p:sp>
          <p:nvSpPr>
            <p:cNvPr id="33" name="矩形 32"/>
            <p:cNvSpPr/>
            <p:nvPr/>
          </p:nvSpPr>
          <p:spPr>
            <a:xfrm>
              <a:off x="4376868" y="5237048"/>
              <a:ext cx="3322316" cy="1012200"/>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slightly tilted to the left, the face area is small, and most of the area is on the right side of the image.</a:t>
              </a:r>
            </a:p>
          </p:txBody>
        </p:sp>
        <p:sp>
          <p:nvSpPr>
            <p:cNvPr id="34" name="矩形 33"/>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
        <p:nvSpPr>
          <p:cNvPr id="35" name="文本框 34">
            <a:extLst>
              <a:ext uri="{FF2B5EF4-FFF2-40B4-BE49-F238E27FC236}">
                <a16:creationId xmlns:a16="http://schemas.microsoft.com/office/drawing/2014/main" id="{35AB98AF-990D-4CA0-B7C2-03B92EE55170}"/>
              </a:ext>
            </a:extLst>
          </p:cNvPr>
          <p:cNvSpPr txBox="1"/>
          <p:nvPr/>
        </p:nvSpPr>
        <p:spPr>
          <a:xfrm>
            <a:off x="5684779" y="176572"/>
            <a:ext cx="6012032" cy="1200329"/>
          </a:xfrm>
          <a:prstGeom prst="rect">
            <a:avLst/>
          </a:prstGeom>
          <a:noFill/>
        </p:spPr>
        <p:txBody>
          <a:bodyPr wrap="square" rtlCol="0">
            <a:spAutoFit/>
          </a:bodyPr>
          <a:lstStyle/>
          <a:p>
            <a:r>
              <a:rPr lang="en-US" dirty="0">
                <a:solidFill>
                  <a:schemeClr val="accent1">
                    <a:lumMod val="75000"/>
                  </a:schemeClr>
                </a:solidFill>
              </a:rPr>
              <a:t>The blue points are the midpoint of the symmetrical points of the face and the single points of the face. </a:t>
            </a:r>
          </a:p>
          <a:p>
            <a:r>
              <a:rPr lang="en-US" dirty="0">
                <a:solidFill>
                  <a:srgbClr val="FF0000"/>
                </a:solidFill>
              </a:rPr>
              <a:t>The red line is the regression line of the blue points. </a:t>
            </a:r>
            <a:r>
              <a:rPr lang="en-US" altLang="zh-CN" dirty="0">
                <a:solidFill>
                  <a:srgbClr val="FF0000"/>
                </a:solidFill>
              </a:rPr>
              <a:t>Note that we have to do </a:t>
            </a:r>
            <a:r>
              <a:rPr lang="en-US" altLang="zh-CN" dirty="0" err="1">
                <a:solidFill>
                  <a:srgbClr val="FF0000"/>
                </a:solidFill>
              </a:rPr>
              <a:t>lm</a:t>
            </a:r>
            <a:r>
              <a:rPr lang="en-US" altLang="zh-CN" dirty="0">
                <a:solidFill>
                  <a:srgbClr val="FF0000"/>
                </a:solidFill>
              </a:rPr>
              <a:t>(</a:t>
            </a:r>
            <a:r>
              <a:rPr lang="en-US" altLang="zh-CN" dirty="0" err="1">
                <a:solidFill>
                  <a:srgbClr val="FF0000"/>
                </a:solidFill>
              </a:rPr>
              <a:t>x~y</a:t>
            </a:r>
            <a:r>
              <a:rPr lang="en-US" altLang="zh-CN" dirty="0">
                <a:solidFill>
                  <a:srgbClr val="FF0000"/>
                </a:solidFill>
              </a:rPr>
              <a:t>), otherwise the coefficient is infinity.</a:t>
            </a:r>
            <a:endParaRPr lang="en-US" dirty="0">
              <a:solidFill>
                <a:srgbClr val="FF0000"/>
              </a:solidFill>
            </a:endParaRPr>
          </a:p>
        </p:txBody>
      </p:sp>
      <p:pic>
        <p:nvPicPr>
          <p:cNvPr id="41" name="音频 40">
            <a:hlinkClick r:id="" action="ppaction://media"/>
            <a:extLst>
              <a:ext uri="{FF2B5EF4-FFF2-40B4-BE49-F238E27FC236}">
                <a16:creationId xmlns:a16="http://schemas.microsoft.com/office/drawing/2014/main" id="{DB7976F8-59F0-486A-A8EF-3320F6F3003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51118906"/>
      </p:ext>
    </p:extLst>
  </p:cSld>
  <p:clrMapOvr>
    <a:masterClrMapping/>
  </p:clrMapOvr>
  <mc:AlternateContent xmlns:mc="http://schemas.openxmlformats.org/markup-compatibility/2006">
    <mc:Choice xmlns:p14="http://schemas.microsoft.com/office/powerpoint/2010/main" Requires="p14">
      <p:transition advTm="14376">
        <p14:prism isContent="1" isInverted="1"/>
      </p:transition>
    </mc:Choice>
    <mc:Fallback>
      <p:transition advTm="143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par>
                                <p:cTn id="7" presetID="47"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anim calcmode="lin" valueType="num">
                                      <p:cBhvr>
                                        <p:cTn id="10" dur="500" fill="hold"/>
                                        <p:tgtEl>
                                          <p:spTgt spid="4"/>
                                        </p:tgtEl>
                                        <p:attrNameLst>
                                          <p:attrName>ppt_x</p:attrName>
                                        </p:attrNameLst>
                                      </p:cBhvr>
                                      <p:tavLst>
                                        <p:tav tm="0">
                                          <p:val>
                                            <p:strVal val="#ppt_x"/>
                                          </p:val>
                                        </p:tav>
                                        <p:tav tm="100000">
                                          <p:val>
                                            <p:strVal val="#ppt_x"/>
                                          </p:val>
                                        </p:tav>
                                      </p:tavLst>
                                    </p:anim>
                                    <p:anim calcmode="lin" valueType="num">
                                      <p:cBhvr>
                                        <p:cTn id="11" dur="500" fill="hold"/>
                                        <p:tgtEl>
                                          <p:spTgt spid="4"/>
                                        </p:tgtEl>
                                        <p:attrNameLst>
                                          <p:attrName>ppt_y</p:attrName>
                                        </p:attrNameLst>
                                      </p:cBhvr>
                                      <p:tavLst>
                                        <p:tav tm="0">
                                          <p:val>
                                            <p:strVal val="#ppt_y-.1"/>
                                          </p:val>
                                        </p:tav>
                                        <p:tav tm="100000">
                                          <p:val>
                                            <p:strVal val="#ppt_y"/>
                                          </p:val>
                                        </p:tav>
                                      </p:tavLst>
                                    </p:anim>
                                  </p:childTnLst>
                                </p:cTn>
                              </p:par>
                            </p:childTnLst>
                          </p:cTn>
                        </p:par>
                        <p:par>
                          <p:cTn id="12" fill="hold">
                            <p:stCondLst>
                              <p:cond delay="500"/>
                            </p:stCondLst>
                            <p:childTnLst>
                              <p:par>
                                <p:cTn id="13" presetID="47"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anim calcmode="lin" valueType="num">
                                      <p:cBhvr>
                                        <p:cTn id="16" dur="500" fill="hold"/>
                                        <p:tgtEl>
                                          <p:spTgt spid="22"/>
                                        </p:tgtEl>
                                        <p:attrNameLst>
                                          <p:attrName>ppt_x</p:attrName>
                                        </p:attrNameLst>
                                      </p:cBhvr>
                                      <p:tavLst>
                                        <p:tav tm="0">
                                          <p:val>
                                            <p:strVal val="#ppt_x"/>
                                          </p:val>
                                        </p:tav>
                                        <p:tav tm="100000">
                                          <p:val>
                                            <p:strVal val="#ppt_x"/>
                                          </p:val>
                                        </p:tav>
                                      </p:tavLst>
                                    </p:anim>
                                    <p:anim calcmode="lin" valueType="num">
                                      <p:cBhvr>
                                        <p:cTn id="17" dur="500" fill="hold"/>
                                        <p:tgtEl>
                                          <p:spTgt spid="22"/>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47"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42" presetClass="entr" presetSubtype="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anim calcmode="lin" valueType="num">
                                      <p:cBhvr>
                                        <p:cTn id="28" dur="500" fill="hold"/>
                                        <p:tgtEl>
                                          <p:spTgt spid="31"/>
                                        </p:tgtEl>
                                        <p:attrNameLst>
                                          <p:attrName>ppt_x</p:attrName>
                                        </p:attrNameLst>
                                      </p:cBhvr>
                                      <p:tavLst>
                                        <p:tav tm="0">
                                          <p:val>
                                            <p:strVal val="#ppt_x"/>
                                          </p:val>
                                        </p:tav>
                                        <p:tav tm="100000">
                                          <p:val>
                                            <p:strVal val="#ppt_x"/>
                                          </p:val>
                                        </p:tav>
                                      </p:tavLst>
                                    </p:anim>
                                    <p:anim calcmode="lin" valueType="num">
                                      <p:cBhvr>
                                        <p:cTn id="29" dur="500" fill="hold"/>
                                        <p:tgtEl>
                                          <p:spTgt spid="31"/>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16" presetClass="entr" presetSubtype="21" fill="hold" grpId="0"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barn(inVertical)">
                                      <p:cBhvr>
                                        <p:cTn id="33"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41"/>
                </p:tgtEl>
              </p:cMediaNode>
            </p:audio>
          </p:childTnLst>
        </p:cTn>
      </p:par>
    </p:tnLst>
    <p:bldLst>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5"/>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- 3</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582759"/>
            <a:ext cx="3407559" cy="3316844"/>
            <a:chOff x="776801" y="1582759"/>
            <a:chExt cx="3407559" cy="3316844"/>
          </a:xfrm>
        </p:grpSpPr>
        <p:pic>
          <p:nvPicPr>
            <p:cNvPr id="5" name="图片 4"/>
            <p:cNvPicPr>
              <a:picLocks noChangeAspect="1"/>
            </p:cNvPicPr>
            <p:nvPr/>
          </p:nvPicPr>
          <p:blipFill>
            <a:blip r:embed="rId6">
              <a:extLst>
                <a:ext uri="{28A0092B-C50C-407E-A947-70E740481C1C}">
                  <a14:useLocalDpi xmlns:a14="http://schemas.microsoft.com/office/drawing/2010/main" val="0"/>
                </a:ext>
              </a:extLst>
            </a:blip>
            <a:srcRect/>
            <a:stretch/>
          </p:blipFill>
          <p:spPr>
            <a:xfrm>
              <a:off x="878209" y="1582759"/>
              <a:ext cx="3306151" cy="2630152"/>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581046"/>
            <a:ext cx="3402253" cy="3318557"/>
            <a:chOff x="7774120" y="1581046"/>
            <a:chExt cx="3402253" cy="3318557"/>
          </a:xfrm>
        </p:grpSpPr>
        <p:pic>
          <p:nvPicPr>
            <p:cNvPr id="15" name="图片 14"/>
            <p:cNvPicPr>
              <a:picLocks noChangeAspect="1"/>
            </p:cNvPicPr>
            <p:nvPr/>
          </p:nvPicPr>
          <p:blipFill>
            <a:blip r:embed="rId7">
              <a:extLst>
                <a:ext uri="{28A0092B-C50C-407E-A947-70E740481C1C}">
                  <a14:useLocalDpi xmlns:a14="http://schemas.microsoft.com/office/drawing/2010/main" val="0"/>
                </a:ext>
              </a:extLst>
            </a:blip>
            <a:srcRect/>
            <a:stretch/>
          </p:blipFill>
          <p:spPr>
            <a:xfrm>
              <a:off x="7867175" y="1581046"/>
              <a:ext cx="3309198" cy="2631865"/>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582759"/>
            <a:ext cx="3407560" cy="3316844"/>
            <a:chOff x="4275460" y="1582759"/>
            <a:chExt cx="3407560" cy="3316844"/>
          </a:xfrm>
        </p:grpSpPr>
        <p:pic>
          <p:nvPicPr>
            <p:cNvPr id="23" name="图片 22"/>
            <p:cNvPicPr>
              <a:picLocks noChangeAspect="1"/>
            </p:cNvPicPr>
            <p:nvPr/>
          </p:nvPicPr>
          <p:blipFill>
            <a:blip r:embed="rId8">
              <a:extLst>
                <a:ext uri="{28A0092B-C50C-407E-A947-70E740481C1C}">
                  <a14:useLocalDpi xmlns:a14="http://schemas.microsoft.com/office/drawing/2010/main" val="0"/>
                </a:ext>
              </a:extLst>
            </a:blip>
            <a:srcRect/>
            <a:stretch/>
          </p:blipFill>
          <p:spPr>
            <a:xfrm>
              <a:off x="4373822" y="1582759"/>
              <a:ext cx="3309198" cy="2631865"/>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grpSp>
        <p:nvGrpSpPr>
          <p:cNvPr id="31" name="组合 30"/>
          <p:cNvGrpSpPr/>
          <p:nvPr/>
        </p:nvGrpSpPr>
        <p:grpSpPr>
          <a:xfrm>
            <a:off x="878209" y="5237048"/>
            <a:ext cx="10348750" cy="753668"/>
            <a:chOff x="878209" y="5237048"/>
            <a:chExt cx="10348750" cy="753668"/>
          </a:xfrm>
        </p:grpSpPr>
        <p:sp>
          <p:nvSpPr>
            <p:cNvPr id="32" name="矩形 31"/>
            <p:cNvSpPr/>
            <p:nvPr/>
          </p:nvSpPr>
          <p:spPr>
            <a:xfrm>
              <a:off x="878209"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small and his head in not exactly at the center of the image.</a:t>
              </a:r>
            </a:p>
          </p:txBody>
        </p:sp>
        <p:sp>
          <p:nvSpPr>
            <p:cNvPr id="33" name="矩形 32"/>
            <p:cNvSpPr/>
            <p:nvPr/>
          </p:nvSpPr>
          <p:spPr>
            <a:xfrm>
              <a:off x="4376868"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small and most of the area is on the right side of the image.</a:t>
              </a:r>
            </a:p>
          </p:txBody>
        </p:sp>
        <p:sp>
          <p:nvSpPr>
            <p:cNvPr id="34" name="矩形 33"/>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
        <p:nvSpPr>
          <p:cNvPr id="36" name="文本框 35">
            <a:extLst>
              <a:ext uri="{FF2B5EF4-FFF2-40B4-BE49-F238E27FC236}">
                <a16:creationId xmlns:a16="http://schemas.microsoft.com/office/drawing/2014/main" id="{074A9539-7DDC-4FB8-A200-62E5D6344271}"/>
              </a:ext>
            </a:extLst>
          </p:cNvPr>
          <p:cNvSpPr txBox="1"/>
          <p:nvPr/>
        </p:nvSpPr>
        <p:spPr>
          <a:xfrm>
            <a:off x="5387854" y="211995"/>
            <a:ext cx="6159361" cy="1200329"/>
          </a:xfrm>
          <a:prstGeom prst="rect">
            <a:avLst/>
          </a:prstGeom>
          <a:noFill/>
        </p:spPr>
        <p:txBody>
          <a:bodyPr wrap="square" rtlCol="0">
            <a:spAutoFit/>
          </a:bodyPr>
          <a:lstStyle/>
          <a:p>
            <a:r>
              <a:rPr lang="en-US" dirty="0"/>
              <a:t>The black area is created by the rotation function of </a:t>
            </a:r>
            <a:r>
              <a:rPr lang="en-US" dirty="0" err="1"/>
              <a:t>EBImage</a:t>
            </a:r>
            <a:r>
              <a:rPr lang="en-US" dirty="0"/>
              <a:t>. For different directions of rotation, the transformation of points requires different formulas. We can see that everyone's face are now vertical.</a:t>
            </a:r>
          </a:p>
        </p:txBody>
      </p:sp>
      <p:pic>
        <p:nvPicPr>
          <p:cNvPr id="35" name="音频 34">
            <a:hlinkClick r:id="" action="ppaction://media"/>
            <a:extLst>
              <a:ext uri="{FF2B5EF4-FFF2-40B4-BE49-F238E27FC236}">
                <a16:creationId xmlns:a16="http://schemas.microsoft.com/office/drawing/2014/main" id="{554BE0E8-6CF4-416C-8E9E-3D403388806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77649705"/>
      </p:ext>
    </p:extLst>
  </p:cSld>
  <p:clrMapOvr>
    <a:masterClrMapping/>
  </p:clrMapOvr>
  <mc:AlternateContent xmlns:mc="http://schemas.openxmlformats.org/markup-compatibility/2006">
    <mc:Choice xmlns:p14="http://schemas.microsoft.com/office/powerpoint/2010/main" Requires="p14">
      <p:transition advTm="15431">
        <p14:prism isContent="1" isInverted="1"/>
      </p:transition>
    </mc:Choice>
    <mc:Fallback>
      <p:transition advTm="154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par>
                                <p:cTn id="7" presetID="47"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anim calcmode="lin" valueType="num">
                                      <p:cBhvr>
                                        <p:cTn id="10" dur="500" fill="hold"/>
                                        <p:tgtEl>
                                          <p:spTgt spid="4"/>
                                        </p:tgtEl>
                                        <p:attrNameLst>
                                          <p:attrName>ppt_x</p:attrName>
                                        </p:attrNameLst>
                                      </p:cBhvr>
                                      <p:tavLst>
                                        <p:tav tm="0">
                                          <p:val>
                                            <p:strVal val="#ppt_x"/>
                                          </p:val>
                                        </p:tav>
                                        <p:tav tm="100000">
                                          <p:val>
                                            <p:strVal val="#ppt_x"/>
                                          </p:val>
                                        </p:tav>
                                      </p:tavLst>
                                    </p:anim>
                                    <p:anim calcmode="lin" valueType="num">
                                      <p:cBhvr>
                                        <p:cTn id="11" dur="500" fill="hold"/>
                                        <p:tgtEl>
                                          <p:spTgt spid="4"/>
                                        </p:tgtEl>
                                        <p:attrNameLst>
                                          <p:attrName>ppt_y</p:attrName>
                                        </p:attrNameLst>
                                      </p:cBhvr>
                                      <p:tavLst>
                                        <p:tav tm="0">
                                          <p:val>
                                            <p:strVal val="#ppt_y-.1"/>
                                          </p:val>
                                        </p:tav>
                                        <p:tav tm="100000">
                                          <p:val>
                                            <p:strVal val="#ppt_y"/>
                                          </p:val>
                                        </p:tav>
                                      </p:tavLst>
                                    </p:anim>
                                  </p:childTnLst>
                                </p:cTn>
                              </p:par>
                            </p:childTnLst>
                          </p:cTn>
                        </p:par>
                        <p:par>
                          <p:cTn id="12" fill="hold">
                            <p:stCondLst>
                              <p:cond delay="500"/>
                            </p:stCondLst>
                            <p:childTnLst>
                              <p:par>
                                <p:cTn id="13" presetID="47"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anim calcmode="lin" valueType="num">
                                      <p:cBhvr>
                                        <p:cTn id="16" dur="500" fill="hold"/>
                                        <p:tgtEl>
                                          <p:spTgt spid="22"/>
                                        </p:tgtEl>
                                        <p:attrNameLst>
                                          <p:attrName>ppt_x</p:attrName>
                                        </p:attrNameLst>
                                      </p:cBhvr>
                                      <p:tavLst>
                                        <p:tav tm="0">
                                          <p:val>
                                            <p:strVal val="#ppt_x"/>
                                          </p:val>
                                        </p:tav>
                                        <p:tav tm="100000">
                                          <p:val>
                                            <p:strVal val="#ppt_x"/>
                                          </p:val>
                                        </p:tav>
                                      </p:tavLst>
                                    </p:anim>
                                    <p:anim calcmode="lin" valueType="num">
                                      <p:cBhvr>
                                        <p:cTn id="17" dur="500" fill="hold"/>
                                        <p:tgtEl>
                                          <p:spTgt spid="22"/>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47"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42" presetClass="entr" presetSubtype="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anim calcmode="lin" valueType="num">
                                      <p:cBhvr>
                                        <p:cTn id="28" dur="500" fill="hold"/>
                                        <p:tgtEl>
                                          <p:spTgt spid="31"/>
                                        </p:tgtEl>
                                        <p:attrNameLst>
                                          <p:attrName>ppt_x</p:attrName>
                                        </p:attrNameLst>
                                      </p:cBhvr>
                                      <p:tavLst>
                                        <p:tav tm="0">
                                          <p:val>
                                            <p:strVal val="#ppt_x"/>
                                          </p:val>
                                        </p:tav>
                                        <p:tav tm="100000">
                                          <p:val>
                                            <p:strVal val="#ppt_x"/>
                                          </p:val>
                                        </p:tav>
                                      </p:tavLst>
                                    </p:anim>
                                    <p:anim calcmode="lin" valueType="num">
                                      <p:cBhvr>
                                        <p:cTn id="29" dur="500" fill="hold"/>
                                        <p:tgtEl>
                                          <p:spTgt spid="31"/>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16" presetClass="entr" presetSubtype="21" fill="hold" grpId="0"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barn(inVertical)">
                                      <p:cBhvr>
                                        <p:cTn id="33" dur="1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35"/>
                </p:tgtEl>
              </p:cMediaNode>
            </p:audio>
          </p:childTnLst>
        </p:cTn>
      </p:par>
    </p:tnLst>
    <p:bldLst>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5"/>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- 4</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523525"/>
            <a:ext cx="3423724" cy="3376078"/>
            <a:chOff x="776801" y="1523525"/>
            <a:chExt cx="3423724" cy="3376078"/>
          </a:xfrm>
        </p:grpSpPr>
        <p:pic>
          <p:nvPicPr>
            <p:cNvPr id="5" name="图片 4"/>
            <p:cNvPicPr>
              <a:picLocks noChangeAspect="1"/>
            </p:cNvPicPr>
            <p:nvPr/>
          </p:nvPicPr>
          <p:blipFill>
            <a:blip r:embed="rId6">
              <a:extLst>
                <a:ext uri="{28A0092B-C50C-407E-A947-70E740481C1C}">
                  <a14:useLocalDpi xmlns:a14="http://schemas.microsoft.com/office/drawing/2010/main" val="0"/>
                </a:ext>
              </a:extLst>
            </a:blip>
            <a:srcRect/>
            <a:stretch/>
          </p:blipFill>
          <p:spPr>
            <a:xfrm>
              <a:off x="863075" y="1523525"/>
              <a:ext cx="3337450" cy="2657010"/>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523526"/>
            <a:ext cx="3436813" cy="3376077"/>
            <a:chOff x="7774120" y="1523526"/>
            <a:chExt cx="3436813" cy="3376077"/>
          </a:xfrm>
        </p:grpSpPr>
        <p:pic>
          <p:nvPicPr>
            <p:cNvPr id="15" name="图片 14"/>
            <p:cNvPicPr>
              <a:picLocks noChangeAspect="1"/>
            </p:cNvPicPr>
            <p:nvPr/>
          </p:nvPicPr>
          <p:blipFill>
            <a:blip r:embed="rId7">
              <a:extLst>
                <a:ext uri="{28A0092B-C50C-407E-A947-70E740481C1C}">
                  <a14:useLocalDpi xmlns:a14="http://schemas.microsoft.com/office/drawing/2010/main" val="0"/>
                </a:ext>
              </a:extLst>
            </a:blip>
            <a:srcRect/>
            <a:stretch/>
          </p:blipFill>
          <p:spPr>
            <a:xfrm>
              <a:off x="7873483" y="1523526"/>
              <a:ext cx="3337450" cy="2657005"/>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536283"/>
            <a:ext cx="3436815" cy="3363320"/>
            <a:chOff x="4275460" y="1536283"/>
            <a:chExt cx="3436815" cy="3363320"/>
          </a:xfrm>
        </p:grpSpPr>
        <p:pic>
          <p:nvPicPr>
            <p:cNvPr id="23" name="图片 22"/>
            <p:cNvPicPr>
              <a:picLocks noChangeAspect="1"/>
            </p:cNvPicPr>
            <p:nvPr/>
          </p:nvPicPr>
          <p:blipFill>
            <a:blip r:embed="rId8">
              <a:extLst>
                <a:ext uri="{28A0092B-C50C-407E-A947-70E740481C1C}">
                  <a14:useLocalDpi xmlns:a14="http://schemas.microsoft.com/office/drawing/2010/main" val="0"/>
                </a:ext>
              </a:extLst>
            </a:blip>
            <a:srcRect/>
            <a:stretch/>
          </p:blipFill>
          <p:spPr>
            <a:xfrm>
              <a:off x="4374824" y="1536283"/>
              <a:ext cx="3337451" cy="2657010"/>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sp>
        <p:nvSpPr>
          <p:cNvPr id="35" name="文本框 34">
            <a:extLst>
              <a:ext uri="{FF2B5EF4-FFF2-40B4-BE49-F238E27FC236}">
                <a16:creationId xmlns:a16="http://schemas.microsoft.com/office/drawing/2014/main" id="{BA8E3EC5-D630-4504-B29C-577DEA4D5A4C}"/>
              </a:ext>
            </a:extLst>
          </p:cNvPr>
          <p:cNvSpPr txBox="1"/>
          <p:nvPr/>
        </p:nvSpPr>
        <p:spPr>
          <a:xfrm>
            <a:off x="5771382" y="249382"/>
            <a:ext cx="5818909" cy="1200329"/>
          </a:xfrm>
          <a:prstGeom prst="rect">
            <a:avLst/>
          </a:prstGeom>
          <a:noFill/>
        </p:spPr>
        <p:txBody>
          <a:bodyPr wrap="square" rtlCol="0">
            <a:spAutoFit/>
          </a:bodyPr>
          <a:lstStyle/>
          <a:p>
            <a:r>
              <a:rPr lang="en-US" altLang="zh-CN" dirty="0">
                <a:solidFill>
                  <a:schemeClr val="accent6">
                    <a:lumMod val="75000"/>
                  </a:schemeClr>
                </a:solidFill>
              </a:rPr>
              <a:t>We choose the distance between the midpoint of two pupils and the bottom of the nose as a fix distance to zoom every images.</a:t>
            </a:r>
            <a:r>
              <a:rPr lang="en-US" dirty="0">
                <a:solidFill>
                  <a:schemeClr val="accent6">
                    <a:lumMod val="75000"/>
                  </a:schemeClr>
                </a:solidFill>
              </a:rPr>
              <a:t> Looking at the area of the green square, it still represents 100-300 for x and y. </a:t>
            </a:r>
          </a:p>
        </p:txBody>
      </p:sp>
      <p:grpSp>
        <p:nvGrpSpPr>
          <p:cNvPr id="36" name="组合 35">
            <a:extLst>
              <a:ext uri="{FF2B5EF4-FFF2-40B4-BE49-F238E27FC236}">
                <a16:creationId xmlns:a16="http://schemas.microsoft.com/office/drawing/2014/main" id="{9F09C65C-78C7-4E35-9919-3E06E6AE2C8A}"/>
              </a:ext>
            </a:extLst>
          </p:cNvPr>
          <p:cNvGrpSpPr/>
          <p:nvPr/>
        </p:nvGrpSpPr>
        <p:grpSpPr>
          <a:xfrm>
            <a:off x="878209" y="5237048"/>
            <a:ext cx="10348750" cy="495136"/>
            <a:chOff x="878209" y="5237048"/>
            <a:chExt cx="10348750" cy="495136"/>
          </a:xfrm>
        </p:grpSpPr>
        <p:sp>
          <p:nvSpPr>
            <p:cNvPr id="37" name="矩形 36">
              <a:extLst>
                <a:ext uri="{FF2B5EF4-FFF2-40B4-BE49-F238E27FC236}">
                  <a16:creationId xmlns:a16="http://schemas.microsoft.com/office/drawing/2014/main" id="{F02BC9F7-0D27-4220-BD21-31E1EABE4657}"/>
                </a:ext>
              </a:extLst>
            </p:cNvPr>
            <p:cNvSpPr/>
            <p:nvPr/>
          </p:nvSpPr>
          <p:spPr>
            <a:xfrm>
              <a:off x="878209"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sp>
          <p:nvSpPr>
            <p:cNvPr id="38" name="矩形 37">
              <a:extLst>
                <a:ext uri="{FF2B5EF4-FFF2-40B4-BE49-F238E27FC236}">
                  <a16:creationId xmlns:a16="http://schemas.microsoft.com/office/drawing/2014/main" id="{9321929A-47A4-4328-884D-13AD36397411}"/>
                </a:ext>
              </a:extLst>
            </p:cNvPr>
            <p:cNvSpPr/>
            <p:nvPr/>
          </p:nvSpPr>
          <p:spPr>
            <a:xfrm>
              <a:off x="4376868"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off-center.</a:t>
              </a:r>
            </a:p>
          </p:txBody>
        </p:sp>
        <p:sp>
          <p:nvSpPr>
            <p:cNvPr id="39" name="矩形 38">
              <a:extLst>
                <a:ext uri="{FF2B5EF4-FFF2-40B4-BE49-F238E27FC236}">
                  <a16:creationId xmlns:a16="http://schemas.microsoft.com/office/drawing/2014/main" id="{AC34F3FA-A699-457C-8397-697148876CEB}"/>
                </a:ext>
              </a:extLst>
            </p:cNvPr>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pic>
        <p:nvPicPr>
          <p:cNvPr id="2" name="音频 1">
            <a:hlinkClick r:id="" action="ppaction://media"/>
            <a:extLst>
              <a:ext uri="{FF2B5EF4-FFF2-40B4-BE49-F238E27FC236}">
                <a16:creationId xmlns:a16="http://schemas.microsoft.com/office/drawing/2014/main" id="{6302A3E0-CF86-47E5-A0B9-FA2D7835A72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57947315"/>
      </p:ext>
    </p:extLst>
  </p:cSld>
  <p:clrMapOvr>
    <a:masterClrMapping/>
  </p:clrMapOvr>
  <mc:AlternateContent xmlns:mc="http://schemas.openxmlformats.org/markup-compatibility/2006">
    <mc:Choice xmlns:p14="http://schemas.microsoft.com/office/powerpoint/2010/main" Requires="p14">
      <p:transition advTm="19807">
        <p14:prism isContent="1" isInverted="1"/>
      </p:transition>
    </mc:Choice>
    <mc:Fallback>
      <p:transition advTm="198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47"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anim calcmode="lin" valueType="num">
                                      <p:cBhvr>
                                        <p:cTn id="10" dur="500" fill="hold"/>
                                        <p:tgtEl>
                                          <p:spTgt spid="4"/>
                                        </p:tgtEl>
                                        <p:attrNameLst>
                                          <p:attrName>ppt_x</p:attrName>
                                        </p:attrNameLst>
                                      </p:cBhvr>
                                      <p:tavLst>
                                        <p:tav tm="0">
                                          <p:val>
                                            <p:strVal val="#ppt_x"/>
                                          </p:val>
                                        </p:tav>
                                        <p:tav tm="100000">
                                          <p:val>
                                            <p:strVal val="#ppt_x"/>
                                          </p:val>
                                        </p:tav>
                                      </p:tavLst>
                                    </p:anim>
                                    <p:anim calcmode="lin" valueType="num">
                                      <p:cBhvr>
                                        <p:cTn id="11" dur="500" fill="hold"/>
                                        <p:tgtEl>
                                          <p:spTgt spid="4"/>
                                        </p:tgtEl>
                                        <p:attrNameLst>
                                          <p:attrName>ppt_y</p:attrName>
                                        </p:attrNameLst>
                                      </p:cBhvr>
                                      <p:tavLst>
                                        <p:tav tm="0">
                                          <p:val>
                                            <p:strVal val="#ppt_y-.1"/>
                                          </p:val>
                                        </p:tav>
                                        <p:tav tm="100000">
                                          <p:val>
                                            <p:strVal val="#ppt_y"/>
                                          </p:val>
                                        </p:tav>
                                      </p:tavLst>
                                    </p:anim>
                                  </p:childTnLst>
                                </p:cTn>
                              </p:par>
                            </p:childTnLst>
                          </p:cTn>
                        </p:par>
                        <p:par>
                          <p:cTn id="12" fill="hold">
                            <p:stCondLst>
                              <p:cond delay="500"/>
                            </p:stCondLst>
                            <p:childTnLst>
                              <p:par>
                                <p:cTn id="13" presetID="47"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anim calcmode="lin" valueType="num">
                                      <p:cBhvr>
                                        <p:cTn id="16" dur="500" fill="hold"/>
                                        <p:tgtEl>
                                          <p:spTgt spid="22"/>
                                        </p:tgtEl>
                                        <p:attrNameLst>
                                          <p:attrName>ppt_x</p:attrName>
                                        </p:attrNameLst>
                                      </p:cBhvr>
                                      <p:tavLst>
                                        <p:tav tm="0">
                                          <p:val>
                                            <p:strVal val="#ppt_x"/>
                                          </p:val>
                                        </p:tav>
                                        <p:tav tm="100000">
                                          <p:val>
                                            <p:strVal val="#ppt_x"/>
                                          </p:val>
                                        </p:tav>
                                      </p:tavLst>
                                    </p:anim>
                                    <p:anim calcmode="lin" valueType="num">
                                      <p:cBhvr>
                                        <p:cTn id="17" dur="500" fill="hold"/>
                                        <p:tgtEl>
                                          <p:spTgt spid="22"/>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47"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42"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anim calcmode="lin" valueType="num">
                                      <p:cBhvr>
                                        <p:cTn id="28" dur="500" fill="hold"/>
                                        <p:tgtEl>
                                          <p:spTgt spid="36"/>
                                        </p:tgtEl>
                                        <p:attrNameLst>
                                          <p:attrName>ppt_x</p:attrName>
                                        </p:attrNameLst>
                                      </p:cBhvr>
                                      <p:tavLst>
                                        <p:tav tm="0">
                                          <p:val>
                                            <p:strVal val="#ppt_x"/>
                                          </p:val>
                                        </p:tav>
                                        <p:tav tm="100000">
                                          <p:val>
                                            <p:strVal val="#ppt_x"/>
                                          </p:val>
                                        </p:tav>
                                      </p:tavLst>
                                    </p:anim>
                                    <p:anim calcmode="lin" valueType="num">
                                      <p:cBhvr>
                                        <p:cTn id="29" dur="500" fill="hold"/>
                                        <p:tgtEl>
                                          <p:spTgt spid="36"/>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16" presetClass="entr" presetSubtype="21" fill="hold" grpId="0"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barn(inVertical)">
                                      <p:cBhvr>
                                        <p:cTn id="33"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2"/>
                </p:tgtEl>
              </p:cMediaNode>
            </p:audio>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5"/>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- 5</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90155" y="1523869"/>
            <a:ext cx="3410370" cy="3375734"/>
            <a:chOff x="776801" y="1523869"/>
            <a:chExt cx="3424078" cy="3375734"/>
          </a:xfrm>
        </p:grpSpPr>
        <p:pic>
          <p:nvPicPr>
            <p:cNvPr id="5" name="图片 4"/>
            <p:cNvPicPr>
              <a:picLocks noChangeAspect="1"/>
            </p:cNvPicPr>
            <p:nvPr/>
          </p:nvPicPr>
          <p:blipFill>
            <a:blip r:embed="rId6">
              <a:extLst>
                <a:ext uri="{28A0092B-C50C-407E-A947-70E740481C1C}">
                  <a14:useLocalDpi xmlns:a14="http://schemas.microsoft.com/office/drawing/2010/main" val="0"/>
                </a:ext>
              </a:extLst>
            </a:blip>
            <a:srcRect/>
            <a:stretch/>
          </p:blipFill>
          <p:spPr>
            <a:xfrm>
              <a:off x="878209" y="1523869"/>
              <a:ext cx="3322670" cy="2724620"/>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523845"/>
            <a:ext cx="3421716" cy="3375758"/>
            <a:chOff x="7774120" y="1523845"/>
            <a:chExt cx="3421716" cy="3375758"/>
          </a:xfrm>
        </p:grpSpPr>
        <p:pic>
          <p:nvPicPr>
            <p:cNvPr id="15" name="图片 14"/>
            <p:cNvPicPr>
              <a:picLocks noChangeAspect="1"/>
            </p:cNvPicPr>
            <p:nvPr/>
          </p:nvPicPr>
          <p:blipFill>
            <a:blip r:embed="rId7">
              <a:extLst>
                <a:ext uri="{28A0092B-C50C-407E-A947-70E740481C1C}">
                  <a14:useLocalDpi xmlns:a14="http://schemas.microsoft.com/office/drawing/2010/main" val="0"/>
                </a:ext>
              </a:extLst>
            </a:blip>
            <a:srcRect/>
            <a:stretch/>
          </p:blipFill>
          <p:spPr>
            <a:xfrm>
              <a:off x="7886468" y="1523845"/>
              <a:ext cx="3309368" cy="2725549"/>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523875"/>
            <a:ext cx="3419846" cy="3375728"/>
            <a:chOff x="4275460" y="1523875"/>
            <a:chExt cx="3419846" cy="3375728"/>
          </a:xfrm>
        </p:grpSpPr>
        <p:pic>
          <p:nvPicPr>
            <p:cNvPr id="23" name="图片 22"/>
            <p:cNvPicPr>
              <a:picLocks noChangeAspect="1"/>
            </p:cNvPicPr>
            <p:nvPr/>
          </p:nvPicPr>
          <p:blipFill>
            <a:blip r:embed="rId8">
              <a:extLst>
                <a:ext uri="{28A0092B-C50C-407E-A947-70E740481C1C}">
                  <a14:useLocalDpi xmlns:a14="http://schemas.microsoft.com/office/drawing/2010/main" val="0"/>
                </a:ext>
              </a:extLst>
            </a:blip>
            <a:srcRect/>
            <a:stretch/>
          </p:blipFill>
          <p:spPr>
            <a:xfrm>
              <a:off x="4385938" y="1523875"/>
              <a:ext cx="3309368" cy="2724614"/>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sp>
        <p:nvSpPr>
          <p:cNvPr id="35" name="文本框 34">
            <a:extLst>
              <a:ext uri="{FF2B5EF4-FFF2-40B4-BE49-F238E27FC236}">
                <a16:creationId xmlns:a16="http://schemas.microsoft.com/office/drawing/2014/main" id="{BA8E3EC5-D630-4504-B29C-577DEA4D5A4C}"/>
              </a:ext>
            </a:extLst>
          </p:cNvPr>
          <p:cNvSpPr txBox="1"/>
          <p:nvPr/>
        </p:nvSpPr>
        <p:spPr>
          <a:xfrm>
            <a:off x="5771382" y="203202"/>
            <a:ext cx="5818909" cy="1200329"/>
          </a:xfrm>
          <a:prstGeom prst="rect">
            <a:avLst/>
          </a:prstGeom>
          <a:noFill/>
        </p:spPr>
        <p:txBody>
          <a:bodyPr wrap="square" rtlCol="0">
            <a:spAutoFit/>
          </a:bodyPr>
          <a:lstStyle/>
          <a:p>
            <a:r>
              <a:rPr lang="en-US" dirty="0">
                <a:solidFill>
                  <a:schemeClr val="accent6">
                    <a:lumMod val="75000"/>
                  </a:schemeClr>
                </a:solidFill>
              </a:rPr>
              <a:t>Although the face area has become smaller visually, it contains more pixels. </a:t>
            </a:r>
          </a:p>
          <a:p>
            <a:r>
              <a:rPr lang="en-US" dirty="0">
                <a:solidFill>
                  <a:srgbClr val="445469"/>
                </a:solidFill>
              </a:rPr>
              <a:t>Then we translate image’s number 37 point to the (500, 375). And put the other points to the appropriate position.</a:t>
            </a:r>
          </a:p>
        </p:txBody>
      </p:sp>
      <p:grpSp>
        <p:nvGrpSpPr>
          <p:cNvPr id="36" name="组合 35">
            <a:extLst>
              <a:ext uri="{FF2B5EF4-FFF2-40B4-BE49-F238E27FC236}">
                <a16:creationId xmlns:a16="http://schemas.microsoft.com/office/drawing/2014/main" id="{9F09C65C-78C7-4E35-9919-3E06E6AE2C8A}"/>
              </a:ext>
            </a:extLst>
          </p:cNvPr>
          <p:cNvGrpSpPr/>
          <p:nvPr/>
        </p:nvGrpSpPr>
        <p:grpSpPr>
          <a:xfrm>
            <a:off x="878209" y="5237048"/>
            <a:ext cx="10348750" cy="236603"/>
            <a:chOff x="878209" y="5237048"/>
            <a:chExt cx="10348750" cy="236603"/>
          </a:xfrm>
        </p:grpSpPr>
        <p:sp>
          <p:nvSpPr>
            <p:cNvPr id="37" name="矩形 36">
              <a:extLst>
                <a:ext uri="{FF2B5EF4-FFF2-40B4-BE49-F238E27FC236}">
                  <a16:creationId xmlns:a16="http://schemas.microsoft.com/office/drawing/2014/main" id="{F02BC9F7-0D27-4220-BD21-31E1EABE4657}"/>
                </a:ext>
              </a:extLst>
            </p:cNvPr>
            <p:cNvSpPr/>
            <p:nvPr/>
          </p:nvSpPr>
          <p:spPr>
            <a:xfrm>
              <a:off x="878209"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All good!</a:t>
              </a:r>
            </a:p>
          </p:txBody>
        </p:sp>
        <p:sp>
          <p:nvSpPr>
            <p:cNvPr id="38" name="矩形 37">
              <a:extLst>
                <a:ext uri="{FF2B5EF4-FFF2-40B4-BE49-F238E27FC236}">
                  <a16:creationId xmlns:a16="http://schemas.microsoft.com/office/drawing/2014/main" id="{9321929A-47A4-4328-884D-13AD36397411}"/>
                </a:ext>
              </a:extLst>
            </p:cNvPr>
            <p:cNvSpPr/>
            <p:nvPr/>
          </p:nvSpPr>
          <p:spPr>
            <a:xfrm>
              <a:off x="4376868"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All good!</a:t>
              </a:r>
            </a:p>
          </p:txBody>
        </p:sp>
        <p:sp>
          <p:nvSpPr>
            <p:cNvPr id="39" name="矩形 38">
              <a:extLst>
                <a:ext uri="{FF2B5EF4-FFF2-40B4-BE49-F238E27FC236}">
                  <a16:creationId xmlns:a16="http://schemas.microsoft.com/office/drawing/2014/main" id="{AC34F3FA-A699-457C-8397-697148876CEB}"/>
                </a:ext>
              </a:extLst>
            </p:cNvPr>
            <p:cNvSpPr/>
            <p:nvPr/>
          </p:nvSpPr>
          <p:spPr>
            <a:xfrm>
              <a:off x="7904643"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All good!</a:t>
              </a:r>
            </a:p>
          </p:txBody>
        </p:sp>
      </p:grpSp>
      <p:pic>
        <p:nvPicPr>
          <p:cNvPr id="3" name="音频 2">
            <a:hlinkClick r:id="" action="ppaction://media"/>
            <a:extLst>
              <a:ext uri="{FF2B5EF4-FFF2-40B4-BE49-F238E27FC236}">
                <a16:creationId xmlns:a16="http://schemas.microsoft.com/office/drawing/2014/main" id="{3C61235F-A739-40A1-B0C7-708E2DBA53F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54066487"/>
      </p:ext>
    </p:extLst>
  </p:cSld>
  <p:clrMapOvr>
    <a:masterClrMapping/>
  </p:clrMapOvr>
  <mc:AlternateContent xmlns:mc="http://schemas.openxmlformats.org/markup-compatibility/2006">
    <mc:Choice xmlns:p14="http://schemas.microsoft.com/office/powerpoint/2010/main" Requires="p14">
      <p:transition advTm="20086">
        <p14:prism isContent="1" isInverted="1"/>
      </p:transition>
    </mc:Choice>
    <mc:Fallback>
      <p:transition advTm="200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47"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anim calcmode="lin" valueType="num">
                                      <p:cBhvr>
                                        <p:cTn id="10" dur="500" fill="hold"/>
                                        <p:tgtEl>
                                          <p:spTgt spid="4"/>
                                        </p:tgtEl>
                                        <p:attrNameLst>
                                          <p:attrName>ppt_x</p:attrName>
                                        </p:attrNameLst>
                                      </p:cBhvr>
                                      <p:tavLst>
                                        <p:tav tm="0">
                                          <p:val>
                                            <p:strVal val="#ppt_x"/>
                                          </p:val>
                                        </p:tav>
                                        <p:tav tm="100000">
                                          <p:val>
                                            <p:strVal val="#ppt_x"/>
                                          </p:val>
                                        </p:tav>
                                      </p:tavLst>
                                    </p:anim>
                                    <p:anim calcmode="lin" valueType="num">
                                      <p:cBhvr>
                                        <p:cTn id="11" dur="500" fill="hold"/>
                                        <p:tgtEl>
                                          <p:spTgt spid="4"/>
                                        </p:tgtEl>
                                        <p:attrNameLst>
                                          <p:attrName>ppt_y</p:attrName>
                                        </p:attrNameLst>
                                      </p:cBhvr>
                                      <p:tavLst>
                                        <p:tav tm="0">
                                          <p:val>
                                            <p:strVal val="#ppt_y-.1"/>
                                          </p:val>
                                        </p:tav>
                                        <p:tav tm="100000">
                                          <p:val>
                                            <p:strVal val="#ppt_y"/>
                                          </p:val>
                                        </p:tav>
                                      </p:tavLst>
                                    </p:anim>
                                  </p:childTnLst>
                                </p:cTn>
                              </p:par>
                            </p:childTnLst>
                          </p:cTn>
                        </p:par>
                        <p:par>
                          <p:cTn id="12" fill="hold">
                            <p:stCondLst>
                              <p:cond delay="500"/>
                            </p:stCondLst>
                            <p:childTnLst>
                              <p:par>
                                <p:cTn id="13" presetID="47"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anim calcmode="lin" valueType="num">
                                      <p:cBhvr>
                                        <p:cTn id="16" dur="500" fill="hold"/>
                                        <p:tgtEl>
                                          <p:spTgt spid="22"/>
                                        </p:tgtEl>
                                        <p:attrNameLst>
                                          <p:attrName>ppt_x</p:attrName>
                                        </p:attrNameLst>
                                      </p:cBhvr>
                                      <p:tavLst>
                                        <p:tav tm="0">
                                          <p:val>
                                            <p:strVal val="#ppt_x"/>
                                          </p:val>
                                        </p:tav>
                                        <p:tav tm="100000">
                                          <p:val>
                                            <p:strVal val="#ppt_x"/>
                                          </p:val>
                                        </p:tav>
                                      </p:tavLst>
                                    </p:anim>
                                    <p:anim calcmode="lin" valueType="num">
                                      <p:cBhvr>
                                        <p:cTn id="17" dur="500" fill="hold"/>
                                        <p:tgtEl>
                                          <p:spTgt spid="22"/>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47"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42"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anim calcmode="lin" valueType="num">
                                      <p:cBhvr>
                                        <p:cTn id="28" dur="500" fill="hold"/>
                                        <p:tgtEl>
                                          <p:spTgt spid="36"/>
                                        </p:tgtEl>
                                        <p:attrNameLst>
                                          <p:attrName>ppt_x</p:attrName>
                                        </p:attrNameLst>
                                      </p:cBhvr>
                                      <p:tavLst>
                                        <p:tav tm="0">
                                          <p:val>
                                            <p:strVal val="#ppt_x"/>
                                          </p:val>
                                        </p:tav>
                                        <p:tav tm="100000">
                                          <p:val>
                                            <p:strVal val="#ppt_x"/>
                                          </p:val>
                                        </p:tav>
                                      </p:tavLst>
                                    </p:anim>
                                    <p:anim calcmode="lin" valueType="num">
                                      <p:cBhvr>
                                        <p:cTn id="29" dur="500" fill="hold"/>
                                        <p:tgtEl>
                                          <p:spTgt spid="36"/>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16" presetClass="entr" presetSubtype="21" fill="hold" grpId="0"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barn(inVertical)">
                                      <p:cBhvr>
                                        <p:cTn id="33"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3"/>
                </p:tgtEl>
              </p:cMediaNode>
            </p:audio>
          </p:childTnLst>
        </p:cTn>
      </p:par>
    </p:tnLst>
    <p:bldLst>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5"/>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- 6</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721691"/>
            <a:ext cx="3364580" cy="3177914"/>
            <a:chOff x="776801" y="1771990"/>
            <a:chExt cx="3281262" cy="3127613"/>
          </a:xfrm>
        </p:grpSpPr>
        <p:pic>
          <p:nvPicPr>
            <p:cNvPr id="5" name="图片 4"/>
            <p:cNvPicPr>
              <a:picLocks noChangeAspect="1"/>
            </p:cNvPicPr>
            <p:nvPr/>
          </p:nvPicPr>
          <p:blipFill>
            <a:blip r:embed="rId6">
              <a:extLst>
                <a:ext uri="{28A0092B-C50C-407E-A947-70E740481C1C}">
                  <a14:useLocalDpi xmlns:a14="http://schemas.microsoft.com/office/drawing/2010/main" val="0"/>
                </a:ext>
              </a:extLst>
            </a:blip>
            <a:srcRect/>
            <a:stretch/>
          </p:blipFill>
          <p:spPr>
            <a:xfrm>
              <a:off x="892179" y="1771990"/>
              <a:ext cx="3165884" cy="2397074"/>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828048" y="1721690"/>
            <a:ext cx="3316699" cy="3177912"/>
            <a:chOff x="7774120" y="1709266"/>
            <a:chExt cx="3299504" cy="3190337"/>
          </a:xfrm>
        </p:grpSpPr>
        <p:pic>
          <p:nvPicPr>
            <p:cNvPr id="15" name="图片 14"/>
            <p:cNvPicPr>
              <a:picLocks noChangeAspect="1"/>
            </p:cNvPicPr>
            <p:nvPr/>
          </p:nvPicPr>
          <p:blipFill>
            <a:blip r:embed="rId7">
              <a:extLst>
                <a:ext uri="{28A0092B-C50C-407E-A947-70E740481C1C}">
                  <a14:useLocalDpi xmlns:a14="http://schemas.microsoft.com/office/drawing/2010/main" val="0"/>
                </a:ext>
              </a:extLst>
            </a:blip>
            <a:srcRect/>
            <a:stretch/>
          </p:blipFill>
          <p:spPr>
            <a:xfrm>
              <a:off x="7850318" y="1709266"/>
              <a:ext cx="3223306" cy="2440502"/>
            </a:xfrm>
            <a:prstGeom prst="rect">
              <a:avLst/>
            </a:prstGeom>
          </p:spPr>
        </p:pic>
        <p:sp>
          <p:nvSpPr>
            <p:cNvPr id="16" name="TextBox 38"/>
            <p:cNvSpPr txBox="1"/>
            <p:nvPr/>
          </p:nvSpPr>
          <p:spPr>
            <a:xfrm>
              <a:off x="7774120" y="4183954"/>
              <a:ext cx="1488167" cy="421629"/>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727353"/>
            <a:ext cx="3347682" cy="3172250"/>
            <a:chOff x="4275460" y="1727353"/>
            <a:chExt cx="3347682" cy="3172250"/>
          </a:xfrm>
        </p:grpSpPr>
        <p:pic>
          <p:nvPicPr>
            <p:cNvPr id="23" name="图片 22"/>
            <p:cNvPicPr>
              <a:picLocks noChangeAspect="1"/>
            </p:cNvPicPr>
            <p:nvPr/>
          </p:nvPicPr>
          <p:blipFill>
            <a:blip r:embed="rId8">
              <a:extLst>
                <a:ext uri="{28A0092B-C50C-407E-A947-70E740481C1C}">
                  <a14:useLocalDpi xmlns:a14="http://schemas.microsoft.com/office/drawing/2010/main" val="0"/>
                </a:ext>
              </a:extLst>
            </a:blip>
            <a:srcRect/>
            <a:stretch/>
          </p:blipFill>
          <p:spPr>
            <a:xfrm>
              <a:off x="4376868" y="1727353"/>
              <a:ext cx="3246274" cy="2435626"/>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sp>
        <p:nvSpPr>
          <p:cNvPr id="35" name="文本框 34">
            <a:extLst>
              <a:ext uri="{FF2B5EF4-FFF2-40B4-BE49-F238E27FC236}">
                <a16:creationId xmlns:a16="http://schemas.microsoft.com/office/drawing/2014/main" id="{BA8E3EC5-D630-4504-B29C-577DEA4D5A4C}"/>
              </a:ext>
            </a:extLst>
          </p:cNvPr>
          <p:cNvSpPr txBox="1"/>
          <p:nvPr/>
        </p:nvSpPr>
        <p:spPr>
          <a:xfrm>
            <a:off x="5771382" y="249382"/>
            <a:ext cx="5818909" cy="1200329"/>
          </a:xfrm>
          <a:prstGeom prst="rect">
            <a:avLst/>
          </a:prstGeom>
          <a:noFill/>
        </p:spPr>
        <p:txBody>
          <a:bodyPr wrap="square" rtlCol="0">
            <a:spAutoFit/>
          </a:bodyPr>
          <a:lstStyle/>
          <a:p>
            <a:r>
              <a:rPr lang="en-US" dirty="0">
                <a:solidFill>
                  <a:srgbClr val="445469"/>
                </a:solidFill>
              </a:rPr>
              <a:t>Choose part of image to observe possible features.</a:t>
            </a:r>
          </a:p>
          <a:p>
            <a:r>
              <a:rPr lang="en-US" dirty="0">
                <a:solidFill>
                  <a:schemeClr val="accent1">
                    <a:lumMod val="75000"/>
                  </a:schemeClr>
                </a:solidFill>
              </a:rPr>
              <a:t>The blue points is new feature points after rotation, zoom and translation.</a:t>
            </a:r>
          </a:p>
          <a:p>
            <a:r>
              <a:rPr lang="en-US" dirty="0">
                <a:solidFill>
                  <a:srgbClr val="FF0000"/>
                </a:solidFill>
              </a:rPr>
              <a:t>The red points is the center (500,375)</a:t>
            </a:r>
          </a:p>
        </p:txBody>
      </p:sp>
      <p:grpSp>
        <p:nvGrpSpPr>
          <p:cNvPr id="36" name="组合 35">
            <a:extLst>
              <a:ext uri="{FF2B5EF4-FFF2-40B4-BE49-F238E27FC236}">
                <a16:creationId xmlns:a16="http://schemas.microsoft.com/office/drawing/2014/main" id="{9F09C65C-78C7-4E35-9919-3E06E6AE2C8A}"/>
              </a:ext>
            </a:extLst>
          </p:cNvPr>
          <p:cNvGrpSpPr/>
          <p:nvPr/>
        </p:nvGrpSpPr>
        <p:grpSpPr>
          <a:xfrm>
            <a:off x="878209" y="5237048"/>
            <a:ext cx="10348750" cy="236603"/>
            <a:chOff x="878209" y="5237048"/>
            <a:chExt cx="10348750" cy="236603"/>
          </a:xfrm>
        </p:grpSpPr>
        <p:sp>
          <p:nvSpPr>
            <p:cNvPr id="37" name="矩形 36">
              <a:extLst>
                <a:ext uri="{FF2B5EF4-FFF2-40B4-BE49-F238E27FC236}">
                  <a16:creationId xmlns:a16="http://schemas.microsoft.com/office/drawing/2014/main" id="{F02BC9F7-0D27-4220-BD21-31E1EABE4657}"/>
                </a:ext>
              </a:extLst>
            </p:cNvPr>
            <p:cNvSpPr/>
            <p:nvPr/>
          </p:nvSpPr>
          <p:spPr>
            <a:xfrm>
              <a:off x="878209"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Perfect!</a:t>
              </a:r>
            </a:p>
          </p:txBody>
        </p:sp>
        <p:sp>
          <p:nvSpPr>
            <p:cNvPr id="38" name="矩形 37">
              <a:extLst>
                <a:ext uri="{FF2B5EF4-FFF2-40B4-BE49-F238E27FC236}">
                  <a16:creationId xmlns:a16="http://schemas.microsoft.com/office/drawing/2014/main" id="{9321929A-47A4-4328-884D-13AD36397411}"/>
                </a:ext>
              </a:extLst>
            </p:cNvPr>
            <p:cNvSpPr/>
            <p:nvPr/>
          </p:nvSpPr>
          <p:spPr>
            <a:xfrm>
              <a:off x="4376868"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Perfect!</a:t>
              </a:r>
            </a:p>
          </p:txBody>
        </p:sp>
        <p:sp>
          <p:nvSpPr>
            <p:cNvPr id="39" name="矩形 38">
              <a:extLst>
                <a:ext uri="{FF2B5EF4-FFF2-40B4-BE49-F238E27FC236}">
                  <a16:creationId xmlns:a16="http://schemas.microsoft.com/office/drawing/2014/main" id="{AC34F3FA-A699-457C-8397-697148876CEB}"/>
                </a:ext>
              </a:extLst>
            </p:cNvPr>
            <p:cNvSpPr/>
            <p:nvPr/>
          </p:nvSpPr>
          <p:spPr>
            <a:xfrm>
              <a:off x="7904643"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Perfect!</a:t>
              </a:r>
            </a:p>
          </p:txBody>
        </p:sp>
      </p:grpSp>
      <p:sp>
        <p:nvSpPr>
          <p:cNvPr id="2" name="文本框 1">
            <a:extLst>
              <a:ext uri="{FF2B5EF4-FFF2-40B4-BE49-F238E27FC236}">
                <a16:creationId xmlns:a16="http://schemas.microsoft.com/office/drawing/2014/main" id="{33935992-67A3-4956-90C4-60205F0EBEF5}"/>
              </a:ext>
            </a:extLst>
          </p:cNvPr>
          <p:cNvSpPr txBox="1"/>
          <p:nvPr/>
        </p:nvSpPr>
        <p:spPr>
          <a:xfrm>
            <a:off x="2537691" y="5783975"/>
            <a:ext cx="7518400" cy="646331"/>
          </a:xfrm>
          <a:prstGeom prst="rect">
            <a:avLst/>
          </a:prstGeom>
          <a:noFill/>
        </p:spPr>
        <p:txBody>
          <a:bodyPr wrap="square" rtlCol="0">
            <a:spAutoFit/>
          </a:bodyPr>
          <a:lstStyle/>
          <a:p>
            <a:r>
              <a:rPr lang="en-US" sz="3600" dirty="0">
                <a:solidFill>
                  <a:srgbClr val="7030A0"/>
                </a:solidFill>
              </a:rPr>
              <a:t>What can we do base on these images?</a:t>
            </a:r>
          </a:p>
        </p:txBody>
      </p:sp>
      <p:pic>
        <p:nvPicPr>
          <p:cNvPr id="3" name="音频 2">
            <a:hlinkClick r:id="" action="ppaction://media"/>
            <a:extLst>
              <a:ext uri="{FF2B5EF4-FFF2-40B4-BE49-F238E27FC236}">
                <a16:creationId xmlns:a16="http://schemas.microsoft.com/office/drawing/2014/main" id="{84095221-C67C-4DBC-8B62-84F2067D59D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45808990"/>
      </p:ext>
    </p:extLst>
  </p:cSld>
  <p:clrMapOvr>
    <a:masterClrMapping/>
  </p:clrMapOvr>
  <mc:AlternateContent xmlns:mc="http://schemas.openxmlformats.org/markup-compatibility/2006">
    <mc:Choice xmlns:p14="http://schemas.microsoft.com/office/powerpoint/2010/main" Requires="p14">
      <p:transition advTm="10852">
        <p14:prism isContent="1" isInverted="1"/>
      </p:transition>
    </mc:Choice>
    <mc:Fallback>
      <p:transition advTm="108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47"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anim calcmode="lin" valueType="num">
                                      <p:cBhvr>
                                        <p:cTn id="10" dur="500" fill="hold"/>
                                        <p:tgtEl>
                                          <p:spTgt spid="4"/>
                                        </p:tgtEl>
                                        <p:attrNameLst>
                                          <p:attrName>ppt_x</p:attrName>
                                        </p:attrNameLst>
                                      </p:cBhvr>
                                      <p:tavLst>
                                        <p:tav tm="0">
                                          <p:val>
                                            <p:strVal val="#ppt_x"/>
                                          </p:val>
                                        </p:tav>
                                        <p:tav tm="100000">
                                          <p:val>
                                            <p:strVal val="#ppt_x"/>
                                          </p:val>
                                        </p:tav>
                                      </p:tavLst>
                                    </p:anim>
                                    <p:anim calcmode="lin" valueType="num">
                                      <p:cBhvr>
                                        <p:cTn id="11" dur="500" fill="hold"/>
                                        <p:tgtEl>
                                          <p:spTgt spid="4"/>
                                        </p:tgtEl>
                                        <p:attrNameLst>
                                          <p:attrName>ppt_y</p:attrName>
                                        </p:attrNameLst>
                                      </p:cBhvr>
                                      <p:tavLst>
                                        <p:tav tm="0">
                                          <p:val>
                                            <p:strVal val="#ppt_y-.1"/>
                                          </p:val>
                                        </p:tav>
                                        <p:tav tm="100000">
                                          <p:val>
                                            <p:strVal val="#ppt_y"/>
                                          </p:val>
                                        </p:tav>
                                      </p:tavLst>
                                    </p:anim>
                                  </p:childTnLst>
                                </p:cTn>
                              </p:par>
                            </p:childTnLst>
                          </p:cTn>
                        </p:par>
                        <p:par>
                          <p:cTn id="12" fill="hold">
                            <p:stCondLst>
                              <p:cond delay="500"/>
                            </p:stCondLst>
                            <p:childTnLst>
                              <p:par>
                                <p:cTn id="13" presetID="47"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anim calcmode="lin" valueType="num">
                                      <p:cBhvr>
                                        <p:cTn id="16" dur="500" fill="hold"/>
                                        <p:tgtEl>
                                          <p:spTgt spid="22"/>
                                        </p:tgtEl>
                                        <p:attrNameLst>
                                          <p:attrName>ppt_x</p:attrName>
                                        </p:attrNameLst>
                                      </p:cBhvr>
                                      <p:tavLst>
                                        <p:tav tm="0">
                                          <p:val>
                                            <p:strVal val="#ppt_x"/>
                                          </p:val>
                                        </p:tav>
                                        <p:tav tm="100000">
                                          <p:val>
                                            <p:strVal val="#ppt_x"/>
                                          </p:val>
                                        </p:tav>
                                      </p:tavLst>
                                    </p:anim>
                                    <p:anim calcmode="lin" valueType="num">
                                      <p:cBhvr>
                                        <p:cTn id="17" dur="500" fill="hold"/>
                                        <p:tgtEl>
                                          <p:spTgt spid="22"/>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47"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42"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anim calcmode="lin" valueType="num">
                                      <p:cBhvr>
                                        <p:cTn id="28" dur="500" fill="hold"/>
                                        <p:tgtEl>
                                          <p:spTgt spid="36"/>
                                        </p:tgtEl>
                                        <p:attrNameLst>
                                          <p:attrName>ppt_x</p:attrName>
                                        </p:attrNameLst>
                                      </p:cBhvr>
                                      <p:tavLst>
                                        <p:tav tm="0">
                                          <p:val>
                                            <p:strVal val="#ppt_x"/>
                                          </p:val>
                                        </p:tav>
                                        <p:tav tm="100000">
                                          <p:val>
                                            <p:strVal val="#ppt_x"/>
                                          </p:val>
                                        </p:tav>
                                      </p:tavLst>
                                    </p:anim>
                                    <p:anim calcmode="lin" valueType="num">
                                      <p:cBhvr>
                                        <p:cTn id="29" dur="500" fill="hold"/>
                                        <p:tgtEl>
                                          <p:spTgt spid="36"/>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16" presetClass="entr" presetSubtype="21" fill="hold" grpId="0"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barn(inVertical)">
                                      <p:cBhvr>
                                        <p:cTn id="33" dur="1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randombar(horizontal)">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3"/>
                </p:tgtEl>
              </p:cMediaNode>
            </p:audio>
          </p:childTnLst>
        </p:cTn>
      </p:par>
    </p:tnLst>
    <p:bldLst>
      <p:bldP spid="35"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9"/>
</p:tagLst>
</file>

<file path=ppt/tags/tag2.xml><?xml version="1.0" encoding="utf-8"?>
<p:tagLst xmlns:a="http://schemas.openxmlformats.org/drawingml/2006/main" xmlns:r="http://schemas.openxmlformats.org/officeDocument/2006/relationships" xmlns:p="http://schemas.openxmlformats.org/presentationml/2006/main">
  <p:tag name="TIMING" val="|8.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1859</TotalTime>
  <Words>1569</Words>
  <Application>Microsoft Office PowerPoint</Application>
  <PresentationFormat>宽屏</PresentationFormat>
  <Paragraphs>193</Paragraphs>
  <Slides>22</Slides>
  <Notes>22</Notes>
  <HiddenSlides>0</HiddenSlides>
  <MMClips>22</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项 津旭</dc:creator>
  <cp:lastModifiedBy>项 津旭</cp:lastModifiedBy>
  <cp:revision>73</cp:revision>
  <dcterms:created xsi:type="dcterms:W3CDTF">2020-03-29T14:37:47Z</dcterms:created>
  <dcterms:modified xsi:type="dcterms:W3CDTF">2020-03-31T15:43:09Z</dcterms:modified>
</cp:coreProperties>
</file>